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60" r:id="rId5"/>
    <p:sldId id="286" r:id="rId6"/>
    <p:sldId id="273" r:id="rId7"/>
    <p:sldId id="288" r:id="rId8"/>
    <p:sldId id="264" r:id="rId9"/>
    <p:sldId id="270" r:id="rId10"/>
    <p:sldId id="271" r:id="rId11"/>
    <p:sldId id="272" r:id="rId12"/>
    <p:sldId id="276" r:id="rId13"/>
    <p:sldId id="277" r:id="rId14"/>
    <p:sldId id="278" r:id="rId15"/>
    <p:sldId id="287" r:id="rId16"/>
    <p:sldId id="280" r:id="rId17"/>
    <p:sldId id="281" r:id="rId18"/>
    <p:sldId id="282"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4CC6"/>
    <a:srgbClr val="8292DE"/>
    <a:srgbClr val="2EC492"/>
    <a:srgbClr val="33993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90049-5D2F-43D6-A119-363CAF026B5B}" v="4" dt="2023-05-11T15:18:00.029"/>
    <p1510:client id="{B61A7548-CBFC-4529-A3F0-7EC393B01CD6}" v="562" dt="2023-05-10T09:42:33.53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47" autoAdjust="0"/>
  </p:normalViewPr>
  <p:slideViewPr>
    <p:cSldViewPr snapToGrid="0">
      <p:cViewPr varScale="1">
        <p:scale>
          <a:sx n="141" d="100"/>
          <a:sy n="141" d="100"/>
        </p:scale>
        <p:origin x="936" y="12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97942-D9B7-45EA-A763-7A867BBD1FC3}" type="datetimeFigureOut">
              <a:rPr lang="de-DE" smtClean="0"/>
              <a:t>11.05.2023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C9EC9-E7D8-442D-9CFB-9976EE3E5163}" type="slidenum">
              <a:rPr lang="de-DE" smtClean="0"/>
              <a:t>‹Nr.›</a:t>
            </a:fld>
            <a:endParaRPr lang="de-DE"/>
          </a:p>
        </p:txBody>
      </p:sp>
    </p:spTree>
    <p:extLst>
      <p:ext uri="{BB962C8B-B14F-4D97-AF65-F5344CB8AC3E}">
        <p14:creationId xmlns:p14="http://schemas.microsoft.com/office/powerpoint/2010/main" val="196786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Sehr geehrte Damen und Herren,</a:t>
            </a:r>
            <a:endParaRPr lang="de-AT" dirty="0"/>
          </a:p>
          <a:p>
            <a:r>
              <a:rPr lang="de-AT"/>
              <a:t>wir sind das Team </a:t>
            </a:r>
            <a:r>
              <a:rPr lang="de-AT" dirty="0"/>
              <a:t>Gitcon und es freut uns sehr Ihnen heute unser Diplomprojekt,</a:t>
            </a:r>
          </a:p>
          <a:p>
            <a:r>
              <a:rPr lang="de-AT" dirty="0"/>
              <a:t>Eine</a:t>
            </a:r>
            <a:r>
              <a:rPr lang="de-DE"/>
              <a:t> </a:t>
            </a:r>
            <a:r>
              <a:rPr lang="de-AT"/>
              <a:t>MIDI-Schnittstelle </a:t>
            </a:r>
            <a:r>
              <a:rPr lang="de-AT" dirty="0"/>
              <a:t>für E-Gitarren, </a:t>
            </a:r>
            <a:endParaRPr lang="de-AT"/>
          </a:p>
          <a:p>
            <a:r>
              <a:rPr lang="de-AT" dirty="0"/>
              <a:t>vorstellen zu dürfen</a:t>
            </a:r>
            <a:endParaRPr lang="de-AT"/>
          </a:p>
        </p:txBody>
      </p:sp>
      <p:sp>
        <p:nvSpPr>
          <p:cNvPr id="4" name="Foliennummernplatzhalter 3"/>
          <p:cNvSpPr>
            <a:spLocks noGrp="1"/>
          </p:cNvSpPr>
          <p:nvPr>
            <p:ph type="sldNum" sz="quarter" idx="5"/>
          </p:nvPr>
        </p:nvSpPr>
        <p:spPr/>
        <p:txBody>
          <a:bodyPr/>
          <a:lstStyle/>
          <a:p>
            <a:fld id="{028C9EC9-E7D8-442D-9CFB-9976EE3E5163}" type="slidenum">
              <a:rPr lang="de-DE" smtClean="0"/>
              <a:t>1</a:t>
            </a:fld>
            <a:endParaRPr lang="de-DE"/>
          </a:p>
        </p:txBody>
      </p:sp>
    </p:spTree>
    <p:extLst>
      <p:ext uri="{BB962C8B-B14F-4D97-AF65-F5344CB8AC3E}">
        <p14:creationId xmlns:p14="http://schemas.microsoft.com/office/powerpoint/2010/main" val="107689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Daniel</a:t>
            </a:r>
          </a:p>
          <a:p>
            <a:endParaRPr lang="de-AT" dirty="0"/>
          </a:p>
          <a:p>
            <a:r>
              <a:rPr lang="de-AT" dirty="0"/>
              <a:t>Als erstes mussten wir uns überlegen, wie wir störendes Rauschen der Audiosignale entfernen. Dies erreichen wir mit </a:t>
            </a:r>
            <a:r>
              <a:rPr lang="de-AT"/>
              <a:t>einem</a:t>
            </a:r>
            <a:r>
              <a:rPr lang="de-AT" dirty="0"/>
              <a:t> Filter. Der Filter sorgt dafür, dass unnötige Störgeräusche entfernt werden, da wir uns sonnst bei der Verarbeitung des Audiosignals sehr schwer tun würden. Weiters muss ein Verstärker entwickelt werden, um das geringe Eingangssignal zu verstärken, da unser Gerät diese sonnst nicht erkennen kann. Man kann sich das so vorstellen, als ob man beim Fernseher einfach die Lautstärke erhöhen würde. </a:t>
            </a:r>
          </a:p>
        </p:txBody>
      </p:sp>
      <p:sp>
        <p:nvSpPr>
          <p:cNvPr id="4" name="Foliennummernplatzhalter 3"/>
          <p:cNvSpPr>
            <a:spLocks noGrp="1"/>
          </p:cNvSpPr>
          <p:nvPr>
            <p:ph type="sldNum" sz="quarter" idx="5"/>
          </p:nvPr>
        </p:nvSpPr>
        <p:spPr/>
        <p:txBody>
          <a:bodyPr/>
          <a:lstStyle/>
          <a:p>
            <a:fld id="{028C9EC9-E7D8-442D-9CFB-9976EE3E5163}" type="slidenum">
              <a:rPr lang="de-DE" smtClean="0"/>
              <a:t>10</a:t>
            </a:fld>
            <a:endParaRPr lang="de-DE"/>
          </a:p>
        </p:txBody>
      </p:sp>
    </p:spTree>
    <p:extLst>
      <p:ext uri="{BB962C8B-B14F-4D97-AF65-F5344CB8AC3E}">
        <p14:creationId xmlns:p14="http://schemas.microsoft.com/office/powerpoint/2010/main" val="283669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endParaRPr lang="de-DE"/>
          </a:p>
          <a:p>
            <a:r>
              <a:rPr lang="de-DE"/>
              <a:t>Cooler </a:t>
            </a:r>
            <a:r>
              <a:rPr lang="de-DE" err="1"/>
              <a:t>Überleitungs</a:t>
            </a:r>
            <a:r>
              <a:rPr lang="de-DE"/>
              <a:t> Freestyle</a:t>
            </a:r>
          </a:p>
        </p:txBody>
      </p:sp>
      <p:sp>
        <p:nvSpPr>
          <p:cNvPr id="4" name="Foliennummernplatzhalter 3"/>
          <p:cNvSpPr>
            <a:spLocks noGrp="1"/>
          </p:cNvSpPr>
          <p:nvPr>
            <p:ph type="sldNum" sz="quarter" idx="5"/>
          </p:nvPr>
        </p:nvSpPr>
        <p:spPr/>
        <p:txBody>
          <a:bodyPr/>
          <a:lstStyle/>
          <a:p>
            <a:fld id="{028C9EC9-E7D8-442D-9CFB-9976EE3E5163}" type="slidenum">
              <a:rPr lang="de-DE" smtClean="0"/>
              <a:t>11</a:t>
            </a:fld>
            <a:endParaRPr lang="de-DE"/>
          </a:p>
        </p:txBody>
      </p:sp>
    </p:spTree>
    <p:extLst>
      <p:ext uri="{BB962C8B-B14F-4D97-AF65-F5344CB8AC3E}">
        <p14:creationId xmlns:p14="http://schemas.microsoft.com/office/powerpoint/2010/main" val="183116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endParaRPr lang="de-DE"/>
          </a:p>
          <a:p>
            <a:r>
              <a:rPr lang="de-DE"/>
              <a:t>Cooler </a:t>
            </a:r>
            <a:r>
              <a:rPr lang="de-DE" err="1"/>
              <a:t>Überleitungs</a:t>
            </a:r>
            <a:r>
              <a:rPr lang="de-DE"/>
              <a:t> Freestyle</a:t>
            </a:r>
          </a:p>
        </p:txBody>
      </p:sp>
      <p:sp>
        <p:nvSpPr>
          <p:cNvPr id="4" name="Foliennummernplatzhalter 3"/>
          <p:cNvSpPr>
            <a:spLocks noGrp="1"/>
          </p:cNvSpPr>
          <p:nvPr>
            <p:ph type="sldNum" sz="quarter" idx="5"/>
          </p:nvPr>
        </p:nvSpPr>
        <p:spPr/>
        <p:txBody>
          <a:bodyPr/>
          <a:lstStyle/>
          <a:p>
            <a:fld id="{028C9EC9-E7D8-442D-9CFB-9976EE3E5163}" type="slidenum">
              <a:rPr lang="de-DE" smtClean="0"/>
              <a:t>12</a:t>
            </a:fld>
            <a:endParaRPr lang="de-DE"/>
          </a:p>
        </p:txBody>
      </p:sp>
    </p:spTree>
    <p:extLst>
      <p:ext uri="{BB962C8B-B14F-4D97-AF65-F5344CB8AC3E}">
        <p14:creationId xmlns:p14="http://schemas.microsoft.com/office/powerpoint/2010/main" val="422766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Laurenz: </a:t>
            </a:r>
          </a:p>
        </p:txBody>
      </p:sp>
      <p:sp>
        <p:nvSpPr>
          <p:cNvPr id="4" name="Foliennummernplatzhalter 3"/>
          <p:cNvSpPr>
            <a:spLocks noGrp="1"/>
          </p:cNvSpPr>
          <p:nvPr>
            <p:ph type="sldNum" sz="quarter" idx="5"/>
          </p:nvPr>
        </p:nvSpPr>
        <p:spPr/>
        <p:txBody>
          <a:bodyPr/>
          <a:lstStyle/>
          <a:p>
            <a:fld id="{028C9EC9-E7D8-442D-9CFB-9976EE3E5163}" type="slidenum">
              <a:rPr lang="de-DE" smtClean="0"/>
              <a:t>13</a:t>
            </a:fld>
            <a:endParaRPr lang="de-DE"/>
          </a:p>
        </p:txBody>
      </p:sp>
    </p:spTree>
    <p:extLst>
      <p:ext uri="{BB962C8B-B14F-4D97-AF65-F5344CB8AC3E}">
        <p14:creationId xmlns:p14="http://schemas.microsoft.com/office/powerpoint/2010/main" val="346167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Simon</a:t>
            </a:r>
          </a:p>
          <a:p>
            <a:r>
              <a:rPr lang="de-DE" dirty="0"/>
              <a:t>Für die hardwaretechnische Realisierung des Projekts wurde ein eingebettetes System entwickelt und eine Leiterplatte konstruiert, welche einen Lösungsweg für die zuvor besprochenen Problemstellungen bietet</a:t>
            </a:r>
          </a:p>
          <a:p>
            <a:endParaRPr lang="de-DE" dirty="0"/>
          </a:p>
          <a:p>
            <a:r>
              <a:rPr lang="de-DE" sz="1800" dirty="0">
                <a:effectLst/>
                <a:latin typeface="Verdana" panose="020B0604030504040204" pitchFamily="34" charset="0"/>
                <a:ea typeface="Yu Mincho" panose="02020400000000000000" pitchFamily="18" charset="-128"/>
                <a:cs typeface="Arial" panose="020B0604020202020204" pitchFamily="34" charset="0"/>
              </a:rPr>
              <a:t>Des weiteren wurde, um das Projekt näher an die Form eines vermarktbaren Produkts heranzuführen, für die Platine ein mechanisches Gehäuse entworfen, welches hier </a:t>
            </a:r>
            <a:r>
              <a:rPr lang="de-DE" sz="1800">
                <a:effectLst/>
                <a:latin typeface="Verdana" panose="020B0604030504040204" pitchFamily="34" charset="0"/>
                <a:ea typeface="Yu Mincho" panose="02020400000000000000" pitchFamily="18" charset="-128"/>
                <a:cs typeface="Arial" panose="020B0604020202020204" pitchFamily="34" charset="0"/>
              </a:rPr>
              <a:t>rechts</a:t>
            </a:r>
            <a:r>
              <a:rPr lang="de-DE" sz="1800" dirty="0">
                <a:effectLst/>
                <a:latin typeface="Verdana" panose="020B0604030504040204" pitchFamily="34" charset="0"/>
                <a:ea typeface="Yu Mincho" panose="02020400000000000000" pitchFamily="18" charset="-128"/>
                <a:cs typeface="Arial" panose="020B0604020202020204" pitchFamily="34" charset="0"/>
              </a:rPr>
              <a:t> zu sehen ist </a:t>
            </a:r>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14</a:t>
            </a:fld>
            <a:endParaRPr lang="de-DE"/>
          </a:p>
        </p:txBody>
      </p:sp>
    </p:spTree>
    <p:extLst>
      <p:ext uri="{BB962C8B-B14F-4D97-AF65-F5344CB8AC3E}">
        <p14:creationId xmlns:p14="http://schemas.microsoft.com/office/powerpoint/2010/main" val="3437923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Hiermit sind wir am ende unserer Präsentation Wir bedanken uns herzlich für Ihre Aufmerksamkeit. </a:t>
            </a:r>
            <a:endParaRPr lang="de-DE"/>
          </a:p>
          <a:p>
            <a:endParaRPr lang="de-DE"/>
          </a:p>
          <a:p>
            <a:r>
              <a:rPr lang="de-DE" dirty="0"/>
              <a:t>Für weitere Fragen </a:t>
            </a:r>
            <a:r>
              <a:rPr lang="de-DE"/>
              <a:t>sind wir später an unserem Stand verfügbar</a:t>
            </a:r>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15</a:t>
            </a:fld>
            <a:endParaRPr lang="de-DE"/>
          </a:p>
        </p:txBody>
      </p:sp>
    </p:spTree>
    <p:extLst>
      <p:ext uri="{BB962C8B-B14F-4D97-AF65-F5344CB8AC3E}">
        <p14:creationId xmlns:p14="http://schemas.microsoft.com/office/powerpoint/2010/main" val="23751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Das Team besteht aus… </a:t>
            </a:r>
          </a:p>
          <a:p>
            <a:r>
              <a:rPr lang="de-AT" dirty="0"/>
              <a:t>An dieser stelle möchten wir uns bei unserem Projektbetreuer senf bedanken</a:t>
            </a:r>
          </a:p>
        </p:txBody>
      </p:sp>
      <p:sp>
        <p:nvSpPr>
          <p:cNvPr id="4" name="Foliennummernplatzhalter 3"/>
          <p:cNvSpPr>
            <a:spLocks noGrp="1"/>
          </p:cNvSpPr>
          <p:nvPr>
            <p:ph type="sldNum" sz="quarter" idx="5"/>
          </p:nvPr>
        </p:nvSpPr>
        <p:spPr/>
        <p:txBody>
          <a:bodyPr/>
          <a:lstStyle/>
          <a:p>
            <a:fld id="{028C9EC9-E7D8-442D-9CFB-9976EE3E5163}" type="slidenum">
              <a:rPr lang="de-DE" smtClean="0"/>
              <a:t>2</a:t>
            </a:fld>
            <a:endParaRPr lang="de-DE"/>
          </a:p>
        </p:txBody>
      </p:sp>
    </p:spTree>
    <p:extLst>
      <p:ext uri="{BB962C8B-B14F-4D97-AF65-F5344CB8AC3E}">
        <p14:creationId xmlns:p14="http://schemas.microsoft.com/office/powerpoint/2010/main" val="126078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Simon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 der modernen Musikproduktion, mit welcher wir uns in unserem Projekt auseinandergesetzt haben, benutzt man häufig Controller, um mit der Musikproduktionsumgebung zu interagieren</a:t>
            </a:r>
          </a:p>
          <a:p>
            <a:endParaRPr lang="de-DE" dirty="0"/>
          </a:p>
          <a:p>
            <a:r>
              <a:rPr lang="de-DE" dirty="0"/>
              <a:t>Links ist ein sogenannter MIDI-Controller zu sehen und eine Interaktion mit der Software wäre zum Beispiel mit den Klaviertasten eine Note zu spielen…</a:t>
            </a:r>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3</a:t>
            </a:fld>
            <a:endParaRPr lang="de-DE"/>
          </a:p>
        </p:txBody>
      </p:sp>
    </p:spTree>
    <p:extLst>
      <p:ext uri="{BB962C8B-B14F-4D97-AF65-F5344CB8AC3E}">
        <p14:creationId xmlns:p14="http://schemas.microsoft.com/office/powerpoint/2010/main" val="1008934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Simon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Was hat nun ein solcher </a:t>
            </a:r>
            <a:r>
              <a:rPr lang="de-DE" dirty="0" err="1"/>
              <a:t>MIDI-Kontroller</a:t>
            </a:r>
            <a:r>
              <a:rPr lang="de-DE" dirty="0"/>
              <a:t> mit unserem Projekt gemeinsam?</a:t>
            </a:r>
          </a:p>
          <a:p>
            <a:endParaRPr lang="de-DE" dirty="0"/>
          </a:p>
          <a:p>
            <a:r>
              <a:rPr lang="de-DE" dirty="0"/>
              <a:t>Wir haben es uns nun zur Aufgabe gemacht, einen Adapter für die E-Gitarre zu entwickeln, welcher es uns ermöglicht, mit der Audio Workstation auf gleiche Art und weise zu interagieren </a:t>
            </a:r>
          </a:p>
          <a:p>
            <a:endParaRPr lang="de-DE" dirty="0"/>
          </a:p>
          <a:p>
            <a:endParaRPr lang="de-DE" dirty="0"/>
          </a:p>
          <a:p>
            <a:endParaRPr lang="de-DE" dirty="0"/>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4</a:t>
            </a:fld>
            <a:endParaRPr lang="de-DE"/>
          </a:p>
        </p:txBody>
      </p:sp>
    </p:spTree>
    <p:extLst>
      <p:ext uri="{BB962C8B-B14F-4D97-AF65-F5344CB8AC3E}">
        <p14:creationId xmlns:p14="http://schemas.microsoft.com/office/powerpoint/2010/main" val="283153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Daniel</a:t>
            </a:r>
          </a:p>
          <a:p>
            <a:endParaRPr lang="de-DE"/>
          </a:p>
          <a:p>
            <a:r>
              <a:rPr lang="de-DE"/>
              <a:t>Unsere Ausgangssituation bezieht sich auf die digitale Musikproduktion, insbesondere Gitarristen, welche oft ein aufwändiges Equipment-Setup benötigen, um mit der digitalen Musikproduktionsumgebung zu interagieren.</a:t>
            </a:r>
          </a:p>
          <a:p>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5</a:t>
            </a:fld>
            <a:endParaRPr lang="de-DE"/>
          </a:p>
        </p:txBody>
      </p:sp>
    </p:spTree>
    <p:extLst>
      <p:ext uri="{BB962C8B-B14F-4D97-AF65-F5344CB8AC3E}">
        <p14:creationId xmlns:p14="http://schemas.microsoft.com/office/powerpoint/2010/main" val="212116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Daniel</a:t>
            </a:r>
          </a:p>
          <a:p>
            <a:endParaRPr lang="de-DE" dirty="0"/>
          </a:p>
          <a:p>
            <a:r>
              <a:rPr lang="de-DE" dirty="0"/>
              <a:t>Nun stellt sich die Frage, ob es eine einfachere Möglichkeit gibt, Gitarristen in die Welt der digitalen Musikproduktion zu integrieren. </a:t>
            </a:r>
          </a:p>
          <a:p>
            <a:endParaRPr lang="de-DE" dirty="0"/>
          </a:p>
          <a:p>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6</a:t>
            </a:fld>
            <a:endParaRPr lang="de-DE"/>
          </a:p>
        </p:txBody>
      </p:sp>
    </p:spTree>
    <p:extLst>
      <p:ext uri="{BB962C8B-B14F-4D97-AF65-F5344CB8AC3E}">
        <p14:creationId xmlns:p14="http://schemas.microsoft.com/office/powerpoint/2010/main" val="224886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r>
              <a:rPr lang="de-DE" dirty="0"/>
              <a:t>Die grundlegende </a:t>
            </a:r>
            <a:r>
              <a:rPr lang="de-DE" dirty="0" err="1"/>
              <a:t>idee</a:t>
            </a:r>
            <a:r>
              <a:rPr lang="de-DE" dirty="0"/>
              <a:t> ist aus dem </a:t>
            </a:r>
            <a:r>
              <a:rPr lang="de-DE" dirty="0" err="1"/>
              <a:t>signal</a:t>
            </a:r>
            <a:r>
              <a:rPr lang="de-DE" dirty="0"/>
              <a:t> der </a:t>
            </a:r>
            <a:r>
              <a:rPr lang="de-DE" dirty="0" err="1"/>
              <a:t>gitarre</a:t>
            </a:r>
            <a:r>
              <a:rPr lang="de-DE" dirty="0"/>
              <a:t> die momentan </a:t>
            </a:r>
            <a:r>
              <a:rPr lang="de-DE"/>
              <a:t>gespielte </a:t>
            </a:r>
            <a:r>
              <a:rPr lang="de-DE" dirty="0"/>
              <a:t>note zu ermitteln </a:t>
            </a:r>
            <a:r>
              <a:rPr lang="de-DE"/>
              <a:t>und </a:t>
            </a:r>
            <a:r>
              <a:rPr lang="de-DE" dirty="0"/>
              <a:t>an den pc zu übertragen</a:t>
            </a:r>
            <a:endParaRPr lang="de-DE"/>
          </a:p>
          <a:p>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7</a:t>
            </a:fld>
            <a:endParaRPr lang="de-DE"/>
          </a:p>
        </p:txBody>
      </p:sp>
    </p:spTree>
    <p:extLst>
      <p:ext uri="{BB962C8B-B14F-4D97-AF65-F5344CB8AC3E}">
        <p14:creationId xmlns:p14="http://schemas.microsoft.com/office/powerpoint/2010/main" val="102779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L</a:t>
            </a:r>
            <a:r>
              <a:rPr lang="de-DE" err="1"/>
              <a:t>aurenz</a:t>
            </a:r>
            <a:endParaRPr lang="de-DE" dirty="0"/>
          </a:p>
          <a:p>
            <a:r>
              <a:rPr lang="de-DE"/>
              <a:t>Dafür muss das Signal digitalisiert, dann analysiert und schließlich in das für den Rechner lesbare MIDI-Format umgewandelt werden.</a:t>
            </a:r>
            <a:endParaRPr lang="de-DE" dirty="0"/>
          </a:p>
        </p:txBody>
      </p:sp>
      <p:sp>
        <p:nvSpPr>
          <p:cNvPr id="4" name="Foliennummernplatzhalter 3"/>
          <p:cNvSpPr>
            <a:spLocks noGrp="1"/>
          </p:cNvSpPr>
          <p:nvPr>
            <p:ph type="sldNum" sz="quarter" idx="5"/>
          </p:nvPr>
        </p:nvSpPr>
        <p:spPr/>
        <p:txBody>
          <a:bodyPr/>
          <a:lstStyle/>
          <a:p>
            <a:fld id="{028C9EC9-E7D8-442D-9CFB-9976EE3E5163}" type="slidenum">
              <a:rPr lang="de-DE" smtClean="0"/>
              <a:t>8</a:t>
            </a:fld>
            <a:endParaRPr lang="de-DE"/>
          </a:p>
        </p:txBody>
      </p:sp>
    </p:spTree>
    <p:extLst>
      <p:ext uri="{BB962C8B-B14F-4D97-AF65-F5344CB8AC3E}">
        <p14:creationId xmlns:p14="http://schemas.microsoft.com/office/powerpoint/2010/main" val="288008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Daniel</a:t>
            </a:r>
          </a:p>
          <a:p>
            <a:endParaRPr lang="de-DE"/>
          </a:p>
          <a:p>
            <a:r>
              <a:rPr lang="de-DE"/>
              <a:t>Zur Realisierung unserer Idee ergeben sich grundsätzlich 2 Fragestellungen. Nämlich wie die Aufzeichnung des Audios, welches die E-Gitarre Ausgibt erfolgt. Und wie die Aufzeichnung formatiert wird, sodass sie der Computer interpretieren kann.</a:t>
            </a:r>
          </a:p>
          <a:p>
            <a:endParaRPr lang="de-DE"/>
          </a:p>
          <a:p>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9</a:t>
            </a:fld>
            <a:endParaRPr lang="de-DE"/>
          </a:p>
        </p:txBody>
      </p:sp>
    </p:spTree>
    <p:extLst>
      <p:ext uri="{BB962C8B-B14F-4D97-AF65-F5344CB8AC3E}">
        <p14:creationId xmlns:p14="http://schemas.microsoft.com/office/powerpoint/2010/main" val="133140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8A710-61D4-0335-376D-A09B6E165E0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EE243F3-C1AD-3421-C227-E10219964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96F0FA9-9466-2492-43AC-BBCC0030302D}"/>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5" name="Fußzeilenplatzhalter 4">
            <a:extLst>
              <a:ext uri="{FF2B5EF4-FFF2-40B4-BE49-F238E27FC236}">
                <a16:creationId xmlns:a16="http://schemas.microsoft.com/office/drawing/2014/main" id="{CC226ED1-35F1-6137-D7CE-01FDD0A6B7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1D7471-DF20-6BA8-E29C-2FBD161117E5}"/>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97288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0D5827-505D-F591-C26D-4DB6D026231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124A163-8B03-6830-9FC2-B3BADBBF9A4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09BCFA-291D-0C34-F202-4E01B77D806E}"/>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5" name="Fußzeilenplatzhalter 4">
            <a:extLst>
              <a:ext uri="{FF2B5EF4-FFF2-40B4-BE49-F238E27FC236}">
                <a16:creationId xmlns:a16="http://schemas.microsoft.com/office/drawing/2014/main" id="{79321F80-B140-25F5-83BE-A9E354BE6A1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06AE9D-612C-AB72-3D7F-6554509BC3A6}"/>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91184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4623C14-CE84-FA0A-2130-E3018B6E25E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2825E6A-9BAC-B8B8-F3E9-E2A7A3FC9F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CF0F5C-8478-C786-B534-DBF9D5D86A03}"/>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5" name="Fußzeilenplatzhalter 4">
            <a:extLst>
              <a:ext uri="{FF2B5EF4-FFF2-40B4-BE49-F238E27FC236}">
                <a16:creationId xmlns:a16="http://schemas.microsoft.com/office/drawing/2014/main" id="{0F89CB6A-91CB-C672-B866-2DB1835D5A4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41A72B0-6536-1956-4E74-0F80E2FB8614}"/>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223127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E1A06F2-EC70-F2DE-F803-DE9285D53AC2}"/>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446" b="28304"/>
          <a:stretch/>
        </p:blipFill>
        <p:spPr>
          <a:xfrm>
            <a:off x="-3047" y="10"/>
            <a:ext cx="12191999" cy="6857990"/>
          </a:xfrm>
          <a:prstGeom prst="rect">
            <a:avLst/>
          </a:prstGeom>
          <a:effectLst/>
        </p:spPr>
      </p:pic>
      <p:sp>
        <p:nvSpPr>
          <p:cNvPr id="2" name="Titel 1">
            <a:extLst>
              <a:ext uri="{FF2B5EF4-FFF2-40B4-BE49-F238E27FC236}">
                <a16:creationId xmlns:a16="http://schemas.microsoft.com/office/drawing/2014/main" id="{1F6DCA83-C88C-3981-0402-8FB23B08902A}"/>
              </a:ext>
            </a:extLst>
          </p:cNvPr>
          <p:cNvSpPr>
            <a:spLocks noGrp="1"/>
          </p:cNvSpPr>
          <p:nvPr>
            <p:ph type="title"/>
          </p:nvPr>
        </p:nvSpPr>
        <p:spPr/>
        <p:txBody>
          <a:bodyPr/>
          <a:lstStyle>
            <a:lvl1pPr>
              <a:defRPr>
                <a:solidFill>
                  <a:schemeClr val="tx1"/>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5CD75E3F-6069-F48E-F0E0-7F4A5F6D68FB}"/>
              </a:ext>
            </a:extLst>
          </p:cNvPr>
          <p:cNvSpPr>
            <a:spLocks noGrp="1"/>
          </p:cNvSpPr>
          <p:nvPr>
            <p:ph idx="1"/>
          </p:nvPr>
        </p:nvSpPr>
        <p:spPr>
          <a:xfrm>
            <a:off x="838200" y="1758950"/>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8">
            <a:extLst>
              <a:ext uri="{FF2B5EF4-FFF2-40B4-BE49-F238E27FC236}">
                <a16:creationId xmlns:a16="http://schemas.microsoft.com/office/drawing/2014/main" id="{05895A8B-CAF7-CED8-68D6-D7F5A7DC427F}"/>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11.05.2023</a:t>
            </a:fld>
            <a:endParaRPr lang="de-DE"/>
          </a:p>
        </p:txBody>
      </p:sp>
      <p:sp>
        <p:nvSpPr>
          <p:cNvPr id="10" name="Fußzeilenplatzhalter 9">
            <a:extLst>
              <a:ext uri="{FF2B5EF4-FFF2-40B4-BE49-F238E27FC236}">
                <a16:creationId xmlns:a16="http://schemas.microsoft.com/office/drawing/2014/main" id="{DA717EBE-BD14-E029-E050-4249686AC8A5}"/>
              </a:ext>
            </a:extLst>
          </p:cNvPr>
          <p:cNvSpPr>
            <a:spLocks noGrp="1"/>
          </p:cNvSpPr>
          <p:nvPr>
            <p:ph type="ftr" sz="quarter" idx="11"/>
          </p:nvPr>
        </p:nvSpPr>
        <p:spPr>
          <a:xfrm>
            <a:off x="3224804" y="6356350"/>
            <a:ext cx="5061945" cy="365125"/>
          </a:xfrm>
        </p:spPr>
        <p:txBody>
          <a:bodyPr/>
          <a:lstStyle/>
          <a:p>
            <a:endParaRPr lang="de-DE"/>
          </a:p>
        </p:txBody>
      </p:sp>
      <p:sp>
        <p:nvSpPr>
          <p:cNvPr id="11" name="Foliennummernplatzhalter 10">
            <a:extLst>
              <a:ext uri="{FF2B5EF4-FFF2-40B4-BE49-F238E27FC236}">
                <a16:creationId xmlns:a16="http://schemas.microsoft.com/office/drawing/2014/main" id="{EC0AD85D-5543-8F2F-81F9-6C229435CF73}"/>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66524124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BECC9-EAEB-6124-6A13-CE7115D1176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F59FFF-B2E8-27E5-223D-548FE1EBE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6199492-84EA-C6B1-9BB8-2A38E8E28C34}"/>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5" name="Fußzeilenplatzhalter 4">
            <a:extLst>
              <a:ext uri="{FF2B5EF4-FFF2-40B4-BE49-F238E27FC236}">
                <a16:creationId xmlns:a16="http://schemas.microsoft.com/office/drawing/2014/main" id="{20423A1A-5E21-5E16-8048-B00F6801CD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26691A1-F2E8-2C6E-965A-FE78C8DFF575}"/>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339709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979A8A-6B99-9DD5-F421-B2D8DD0AD7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E5702FD-DEA8-F6B5-93C1-4F20C7C348C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7EAFFE8-CC52-7F2A-515D-8D857C7C6BD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 name="Datumsplatzhalter 8">
            <a:extLst>
              <a:ext uri="{FF2B5EF4-FFF2-40B4-BE49-F238E27FC236}">
                <a16:creationId xmlns:a16="http://schemas.microsoft.com/office/drawing/2014/main" id="{6476B21C-8051-405F-2389-EBA6470EA365}"/>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11.05.2023</a:t>
            </a:fld>
            <a:endParaRPr lang="de-DE"/>
          </a:p>
        </p:txBody>
      </p:sp>
      <p:sp>
        <p:nvSpPr>
          <p:cNvPr id="28" name="Fußzeilenplatzhalter 9">
            <a:extLst>
              <a:ext uri="{FF2B5EF4-FFF2-40B4-BE49-F238E27FC236}">
                <a16:creationId xmlns:a16="http://schemas.microsoft.com/office/drawing/2014/main" id="{6A3D283B-58D7-0D9D-4A1F-E5C5C501468E}"/>
              </a:ext>
            </a:extLst>
          </p:cNvPr>
          <p:cNvSpPr>
            <a:spLocks noGrp="1"/>
          </p:cNvSpPr>
          <p:nvPr>
            <p:ph type="ftr" sz="quarter" idx="11"/>
          </p:nvPr>
        </p:nvSpPr>
        <p:spPr>
          <a:xfrm>
            <a:off x="3224804" y="6356350"/>
            <a:ext cx="5061945" cy="365125"/>
          </a:xfrm>
        </p:spPr>
        <p:txBody>
          <a:bodyPr/>
          <a:lstStyle/>
          <a:p>
            <a:endParaRPr lang="de-DE"/>
          </a:p>
        </p:txBody>
      </p:sp>
      <p:sp>
        <p:nvSpPr>
          <p:cNvPr id="29" name="Foliennummernplatzhalter 10">
            <a:extLst>
              <a:ext uri="{FF2B5EF4-FFF2-40B4-BE49-F238E27FC236}">
                <a16:creationId xmlns:a16="http://schemas.microsoft.com/office/drawing/2014/main" id="{84946AE4-CCD9-6980-CBFB-F1EA884F46A1}"/>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8767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B66D7D-363D-E74C-D2F3-79C714EAF32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A5B6ADF-EE51-63F8-3A21-E288A4298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8E848C6-0B82-BC1D-C17B-81DC9AD7730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C877432-FF6A-568B-FF14-0FBB24EC42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5B3EC5B-5F65-3432-CEE5-3B1FBB230FFE}"/>
              </a:ext>
            </a:extLst>
          </p:cNvPr>
          <p:cNvSpPr>
            <a:spLocks noGrp="1"/>
          </p:cNvSpPr>
          <p:nvPr>
            <p:ph sz="quarter" idx="4"/>
          </p:nvPr>
        </p:nvSpPr>
        <p:spPr>
          <a:xfrm>
            <a:off x="6178555"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Fußzeilenplatzhalter 7">
            <a:extLst>
              <a:ext uri="{FF2B5EF4-FFF2-40B4-BE49-F238E27FC236}">
                <a16:creationId xmlns:a16="http://schemas.microsoft.com/office/drawing/2014/main" id="{A7F6B511-1C62-EF31-E16C-C3345BEA33AA}"/>
              </a:ext>
            </a:extLst>
          </p:cNvPr>
          <p:cNvSpPr txBox="1">
            <a:spLocks/>
          </p:cNvSpPr>
          <p:nvPr userDrawn="1"/>
        </p:nvSpPr>
        <p:spPr>
          <a:xfrm>
            <a:off x="2623106" y="6310312"/>
            <a:ext cx="507309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38" name="Datumsplatzhalter 8">
            <a:extLst>
              <a:ext uri="{FF2B5EF4-FFF2-40B4-BE49-F238E27FC236}">
                <a16:creationId xmlns:a16="http://schemas.microsoft.com/office/drawing/2014/main" id="{C355DBFF-5DE6-526B-1442-BC117122CACC}"/>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11.05.2023</a:t>
            </a:fld>
            <a:endParaRPr lang="de-DE"/>
          </a:p>
        </p:txBody>
      </p:sp>
      <p:sp>
        <p:nvSpPr>
          <p:cNvPr id="39" name="Fußzeilenplatzhalter 9">
            <a:extLst>
              <a:ext uri="{FF2B5EF4-FFF2-40B4-BE49-F238E27FC236}">
                <a16:creationId xmlns:a16="http://schemas.microsoft.com/office/drawing/2014/main" id="{DEE6A93C-FDBD-8D91-E836-DD41E39091C7}"/>
              </a:ext>
            </a:extLst>
          </p:cNvPr>
          <p:cNvSpPr>
            <a:spLocks noGrp="1"/>
          </p:cNvSpPr>
          <p:nvPr>
            <p:ph type="ftr" sz="quarter" idx="11"/>
          </p:nvPr>
        </p:nvSpPr>
        <p:spPr>
          <a:xfrm>
            <a:off x="3224804" y="6356350"/>
            <a:ext cx="5061945" cy="365125"/>
          </a:xfrm>
        </p:spPr>
        <p:txBody>
          <a:bodyPr/>
          <a:lstStyle/>
          <a:p>
            <a:endParaRPr lang="de-DE"/>
          </a:p>
        </p:txBody>
      </p:sp>
      <p:sp>
        <p:nvSpPr>
          <p:cNvPr id="40" name="Foliennummernplatzhalter 10">
            <a:extLst>
              <a:ext uri="{FF2B5EF4-FFF2-40B4-BE49-F238E27FC236}">
                <a16:creationId xmlns:a16="http://schemas.microsoft.com/office/drawing/2014/main" id="{9CF20EC8-79B4-6AB2-4CC4-7F3AF1C4F344}"/>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46508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28628-3D1E-34BD-9F62-33B76221653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E853262-67F5-66A7-95C2-F15B05EA1FB2}"/>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4" name="Fußzeilenplatzhalter 3">
            <a:extLst>
              <a:ext uri="{FF2B5EF4-FFF2-40B4-BE49-F238E27FC236}">
                <a16:creationId xmlns:a16="http://schemas.microsoft.com/office/drawing/2014/main" id="{98D8B401-C0BF-AE2D-39A9-F9AB8F18566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DD774C3-C76D-0BA4-B78F-3BEC64668F81}"/>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206619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CC11C40-3824-B937-A183-8726284C89EE}"/>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3" name="Fußzeilenplatzhalter 2">
            <a:extLst>
              <a:ext uri="{FF2B5EF4-FFF2-40B4-BE49-F238E27FC236}">
                <a16:creationId xmlns:a16="http://schemas.microsoft.com/office/drawing/2014/main" id="{CC62F9BF-657F-6193-5A23-265A00B07C5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B2F84AE-62E8-060F-8D0D-61D946C7B1FA}"/>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97217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C5D6FE-3C38-683A-69D6-B8B413C50F1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962821D-1E67-4EED-43E1-EBCF419F6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2145366-B58E-C628-A7EC-10169233C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26" name="Datumsplatzhalter 8">
            <a:extLst>
              <a:ext uri="{FF2B5EF4-FFF2-40B4-BE49-F238E27FC236}">
                <a16:creationId xmlns:a16="http://schemas.microsoft.com/office/drawing/2014/main" id="{8383FEDE-4579-7FA8-4CE9-0DF1CE4C1B32}"/>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11.05.2023</a:t>
            </a:fld>
            <a:endParaRPr lang="de-DE"/>
          </a:p>
        </p:txBody>
      </p:sp>
      <p:sp>
        <p:nvSpPr>
          <p:cNvPr id="27" name="Fußzeilenplatzhalter 9">
            <a:extLst>
              <a:ext uri="{FF2B5EF4-FFF2-40B4-BE49-F238E27FC236}">
                <a16:creationId xmlns:a16="http://schemas.microsoft.com/office/drawing/2014/main" id="{7FBFFF6E-B02C-3B59-5C30-0F52E91FA935}"/>
              </a:ext>
            </a:extLst>
          </p:cNvPr>
          <p:cNvSpPr>
            <a:spLocks noGrp="1"/>
          </p:cNvSpPr>
          <p:nvPr>
            <p:ph type="ftr" sz="quarter" idx="11"/>
          </p:nvPr>
        </p:nvSpPr>
        <p:spPr>
          <a:xfrm>
            <a:off x="3224804" y="6356350"/>
            <a:ext cx="5061945" cy="365125"/>
          </a:xfrm>
        </p:spPr>
        <p:txBody>
          <a:bodyPr/>
          <a:lstStyle/>
          <a:p>
            <a:endParaRPr lang="de-DE"/>
          </a:p>
        </p:txBody>
      </p:sp>
      <p:sp>
        <p:nvSpPr>
          <p:cNvPr id="28" name="Foliennummernplatzhalter 10">
            <a:extLst>
              <a:ext uri="{FF2B5EF4-FFF2-40B4-BE49-F238E27FC236}">
                <a16:creationId xmlns:a16="http://schemas.microsoft.com/office/drawing/2014/main" id="{C05BECB5-17C1-60CA-93EC-80FEE3A5624B}"/>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362698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C7576-A07B-CCE8-9730-2F79B8CBD1D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C3E1334-BD4B-9271-12EF-3972698516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D973E87-D0EE-EC05-1B8A-A1308BF61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C49830A-D9C7-805A-A395-050E0269FDBD}"/>
              </a:ext>
            </a:extLst>
          </p:cNvPr>
          <p:cNvSpPr>
            <a:spLocks noGrp="1"/>
          </p:cNvSpPr>
          <p:nvPr>
            <p:ph type="dt" sz="half" idx="10"/>
          </p:nvPr>
        </p:nvSpPr>
        <p:spPr/>
        <p:txBody>
          <a:bodyPr/>
          <a:lstStyle/>
          <a:p>
            <a:fld id="{CD710ADB-3593-4AA6-8290-26D11896D702}" type="datetimeFigureOut">
              <a:rPr lang="de-DE" smtClean="0"/>
              <a:t>11.05.2023</a:t>
            </a:fld>
            <a:endParaRPr lang="de-DE"/>
          </a:p>
        </p:txBody>
      </p:sp>
      <p:sp>
        <p:nvSpPr>
          <p:cNvPr id="6" name="Fußzeilenplatzhalter 5">
            <a:extLst>
              <a:ext uri="{FF2B5EF4-FFF2-40B4-BE49-F238E27FC236}">
                <a16:creationId xmlns:a16="http://schemas.microsoft.com/office/drawing/2014/main" id="{F261F1A5-3E7B-0C21-4403-1E82185FBF4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EE1D652-052E-696A-E071-5B6BCC9F3A10}"/>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3101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C74861D-25D3-E8AD-AAD5-3BC5BFD37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8DA96D6-AF30-1241-09FA-82CCEA6EB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2A65A9-8A36-E666-6E78-49291FB18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10ADB-3593-4AA6-8290-26D11896D702}" type="datetimeFigureOut">
              <a:rPr lang="de-DE" smtClean="0"/>
              <a:t>11.05.2023</a:t>
            </a:fld>
            <a:endParaRPr lang="de-DE"/>
          </a:p>
        </p:txBody>
      </p:sp>
      <p:sp>
        <p:nvSpPr>
          <p:cNvPr id="5" name="Fußzeilenplatzhalter 4">
            <a:extLst>
              <a:ext uri="{FF2B5EF4-FFF2-40B4-BE49-F238E27FC236}">
                <a16:creationId xmlns:a16="http://schemas.microsoft.com/office/drawing/2014/main" id="{3329EAAA-CA72-0A99-AA97-796D43DB4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C468FC8-ABE3-F77D-4BF2-92AA2F08F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BD5B9-B9C2-4EDC-ABCB-74CD96FD36D4}" type="slidenum">
              <a:rPr lang="de-DE" smtClean="0"/>
              <a:t>‹Nr.›</a:t>
            </a:fld>
            <a:endParaRPr lang="de-DE"/>
          </a:p>
        </p:txBody>
      </p:sp>
    </p:spTree>
    <p:extLst>
      <p:ext uri="{BB962C8B-B14F-4D97-AF65-F5344CB8AC3E}">
        <p14:creationId xmlns:p14="http://schemas.microsoft.com/office/powerpoint/2010/main" val="178781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 Id="rId1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1.svg"/><Relationship Id="rId3" Type="http://schemas.openxmlformats.org/officeDocument/2006/relationships/image" Target="../media/image35.png"/><Relationship Id="rId7" Type="http://schemas.microsoft.com/office/2007/relationships/hdphoto" Target="../media/hdphoto3.wdp"/><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3.svg"/><Relationship Id="rId5" Type="http://schemas.openxmlformats.org/officeDocument/2006/relationships/image" Target="../media/image26.png"/><Relationship Id="rId1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36.svg"/><Relationship Id="rId9" Type="http://schemas.openxmlformats.org/officeDocument/2006/relationships/image" Target="../media/image34.sv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5.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38.svg"/><Relationship Id="rId4" Type="http://schemas.openxmlformats.org/officeDocument/2006/relationships/image" Target="../media/image36.sv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4.png"/><Relationship Id="rId7" Type="http://schemas.openxmlformats.org/officeDocument/2006/relationships/image" Target="../media/image42.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1.svg"/><Relationship Id="rId4" Type="http://schemas.openxmlformats.org/officeDocument/2006/relationships/image" Target="../media/image11.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3.svg"/><Relationship Id="rId9" Type="http://schemas.openxmlformats.org/officeDocument/2006/relationships/image" Target="../media/image22.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E8808657-6BFE-F2F0-BB06-447805526A47}"/>
              </a:ext>
            </a:extLst>
          </p:cNvPr>
          <p:cNvPicPr>
            <a:picLocks noChangeAspect="1"/>
          </p:cNvPicPr>
          <p:nvPr/>
        </p:nvPicPr>
        <p:blipFill rotWithShape="1">
          <a:blip r:embed="rId3">
            <a:extLst>
              <a:ext uri="{28A0092B-C50C-407E-A947-70E740481C1C}">
                <a14:useLocalDpi xmlns:a14="http://schemas.microsoft.com/office/drawing/2010/main" val="0"/>
              </a:ext>
            </a:extLst>
          </a:blip>
          <a:srcRect t="15446" b="28304"/>
          <a:stretch/>
        </p:blipFill>
        <p:spPr>
          <a:xfrm>
            <a:off x="-3047" y="10"/>
            <a:ext cx="12191999" cy="6857990"/>
          </a:xfrm>
          <a:prstGeom prst="rect">
            <a:avLst/>
          </a:prstGeom>
        </p:spPr>
      </p:pic>
      <p:sp>
        <p:nvSpPr>
          <p:cNvPr id="42" name="Rectangle 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tertitel 2">
            <a:extLst>
              <a:ext uri="{FF2B5EF4-FFF2-40B4-BE49-F238E27FC236}">
                <a16:creationId xmlns:a16="http://schemas.microsoft.com/office/drawing/2014/main" id="{5D55AD22-19B8-119F-FCB9-09D312B9883F}"/>
              </a:ext>
            </a:extLst>
          </p:cNvPr>
          <p:cNvSpPr>
            <a:spLocks noGrp="1"/>
          </p:cNvSpPr>
          <p:nvPr>
            <p:ph type="subTitle" idx="1"/>
          </p:nvPr>
        </p:nvSpPr>
        <p:spPr>
          <a:xfrm>
            <a:off x="1063752" y="5249743"/>
            <a:ext cx="10058400" cy="1282707"/>
          </a:xfrm>
          <a:effectLst>
            <a:outerShdw blurRad="50800" dist="38100" dir="2700000" algn="tl" rotWithShape="0">
              <a:prstClr val="black">
                <a:alpha val="40000"/>
              </a:prstClr>
            </a:outerShdw>
          </a:effectLst>
        </p:spPr>
        <p:txBody>
          <a:bodyPr>
            <a:normAutofit/>
          </a:bodyPr>
          <a:lstStyle/>
          <a:p>
            <a:r>
              <a:rPr lang="de-DE" dirty="0">
                <a:solidFill>
                  <a:srgbClr val="FFFFFF"/>
                </a:solidFill>
              </a:rPr>
              <a:t>Gitcon - E-Gitarre als MIDI-Device</a:t>
            </a:r>
          </a:p>
        </p:txBody>
      </p:sp>
      <p:pic>
        <p:nvPicPr>
          <p:cNvPr id="22" name="Grafik 21" descr="Ein Bild, das Logo enthält.&#10;&#10;Automatisch generierte Beschreibung">
            <a:extLst>
              <a:ext uri="{FF2B5EF4-FFF2-40B4-BE49-F238E27FC236}">
                <a16:creationId xmlns:a16="http://schemas.microsoft.com/office/drawing/2014/main" id="{5067BFBB-B81C-3B08-0525-7FC3117347D4}"/>
              </a:ext>
            </a:extLst>
          </p:cNvPr>
          <p:cNvPicPr>
            <a:picLocks noChangeAspect="1"/>
          </p:cNvPicPr>
          <p:nvPr/>
        </p:nvPicPr>
        <p:blipFill rotWithShape="1">
          <a:blip r:embed="rId4">
            <a:extLst>
              <a:ext uri="{28A0092B-C50C-407E-A947-70E740481C1C}">
                <a14:useLocalDpi xmlns:a14="http://schemas.microsoft.com/office/drawing/2010/main" val="0"/>
              </a:ext>
            </a:extLst>
          </a:blip>
          <a:srcRect t="17273" b="17499"/>
          <a:stretch/>
        </p:blipFill>
        <p:spPr>
          <a:xfrm>
            <a:off x="1928226" y="2207602"/>
            <a:ext cx="8329451" cy="2716591"/>
          </a:xfrm>
          <a:prstGeom prst="rect">
            <a:avLst/>
          </a:prstGeom>
        </p:spPr>
      </p:pic>
    </p:spTree>
    <p:extLst>
      <p:ext uri="{BB962C8B-B14F-4D97-AF65-F5344CB8AC3E}">
        <p14:creationId xmlns:p14="http://schemas.microsoft.com/office/powerpoint/2010/main" val="226143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 der Audio Aufzeichnung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292" y="265905"/>
            <a:ext cx="1524001" cy="1524001"/>
          </a:xfrm>
          <a:prstGeom prst="rect">
            <a:avLst/>
          </a:prstGeom>
        </p:spPr>
      </p:pic>
      <p:pic>
        <p:nvPicPr>
          <p:cNvPr id="7" name="Grafik 6" descr="Filter mit einfarbiger Füllung">
            <a:extLst>
              <a:ext uri="{FF2B5EF4-FFF2-40B4-BE49-F238E27FC236}">
                <a16:creationId xmlns:a16="http://schemas.microsoft.com/office/drawing/2014/main" id="{0940EF3C-DBA4-8549-D941-004806E16C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5156" y="2676812"/>
            <a:ext cx="1522800" cy="1522800"/>
          </a:xfrm>
          <a:prstGeom prst="rect">
            <a:avLst/>
          </a:prstGeom>
        </p:spPr>
      </p:pic>
      <p:pic>
        <p:nvPicPr>
          <p:cNvPr id="9" name="Grafik 8" descr="Prozessor mit einfarbiger Füllung">
            <a:extLst>
              <a:ext uri="{FF2B5EF4-FFF2-40B4-BE49-F238E27FC236}">
                <a16:creationId xmlns:a16="http://schemas.microsoft.com/office/drawing/2014/main" id="{5A72921D-193A-3CC1-B546-712427AF85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8412" y="2642199"/>
            <a:ext cx="1522800" cy="1522800"/>
          </a:xfrm>
          <a:prstGeom prst="rect">
            <a:avLst/>
          </a:prstGeom>
        </p:spPr>
      </p:pic>
      <p:pic>
        <p:nvPicPr>
          <p:cNvPr id="16" name="Grafik 15" descr="Musiknoten mit einfarbiger Füllung">
            <a:extLst>
              <a:ext uri="{FF2B5EF4-FFF2-40B4-BE49-F238E27FC236}">
                <a16:creationId xmlns:a16="http://schemas.microsoft.com/office/drawing/2014/main" id="{A3298C03-AF23-9AC3-D626-4944F7677D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7532" y="2667599"/>
            <a:ext cx="1522800" cy="1522800"/>
          </a:xfrm>
          <a:prstGeom prst="rect">
            <a:avLst/>
          </a:prstGeom>
        </p:spPr>
      </p:pic>
      <p:pic>
        <p:nvPicPr>
          <p:cNvPr id="18" name="Grafik 17" descr="Schallwelle mit einfarbiger Füllung">
            <a:extLst>
              <a:ext uri="{FF2B5EF4-FFF2-40B4-BE49-F238E27FC236}">
                <a16:creationId xmlns:a16="http://schemas.microsoft.com/office/drawing/2014/main" id="{B17C57E1-D3CF-48C9-32F8-8AD97B41F4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31668" y="2642199"/>
            <a:ext cx="1522800" cy="1522800"/>
          </a:xfrm>
          <a:prstGeom prst="rect">
            <a:avLst/>
          </a:prstGeom>
        </p:spPr>
      </p:pic>
      <p:pic>
        <p:nvPicPr>
          <p:cNvPr id="19" name="Grafik 18" descr="Pfeil nach rechts mit einfarbiger Füllung">
            <a:extLst>
              <a:ext uri="{FF2B5EF4-FFF2-40B4-BE49-F238E27FC236}">
                <a16:creationId xmlns:a16="http://schemas.microsoft.com/office/drawing/2014/main" id="{37EE8A21-6B32-F6EC-4480-F5DC3262F3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45544" y="2981012"/>
            <a:ext cx="914400" cy="914400"/>
          </a:xfrm>
          <a:prstGeom prst="rect">
            <a:avLst/>
          </a:prstGeom>
        </p:spPr>
      </p:pic>
      <p:pic>
        <p:nvPicPr>
          <p:cNvPr id="20" name="Grafik 19" descr="Pfeil nach rechts mit einfarbiger Füllung">
            <a:extLst>
              <a:ext uri="{FF2B5EF4-FFF2-40B4-BE49-F238E27FC236}">
                <a16:creationId xmlns:a16="http://schemas.microsoft.com/office/drawing/2014/main" id="{CA9ABE76-D03A-0D5B-8472-9C975E33A8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59108" y="2981012"/>
            <a:ext cx="914400" cy="914400"/>
          </a:xfrm>
          <a:prstGeom prst="rect">
            <a:avLst/>
          </a:prstGeom>
        </p:spPr>
      </p:pic>
      <p:pic>
        <p:nvPicPr>
          <p:cNvPr id="21" name="Grafik 20" descr="Pfeil nach rechts mit einfarbiger Füllung">
            <a:extLst>
              <a:ext uri="{FF2B5EF4-FFF2-40B4-BE49-F238E27FC236}">
                <a16:creationId xmlns:a16="http://schemas.microsoft.com/office/drawing/2014/main" id="{B1717C83-1290-469E-B428-95FE4834F5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53168" y="2971799"/>
            <a:ext cx="914400" cy="914400"/>
          </a:xfrm>
          <a:prstGeom prst="rect">
            <a:avLst/>
          </a:prstGeom>
        </p:spPr>
      </p:pic>
    </p:spTree>
    <p:extLst>
      <p:ext uri="{BB962C8B-B14F-4D97-AF65-F5344CB8AC3E}">
        <p14:creationId xmlns:p14="http://schemas.microsoft.com/office/powerpoint/2010/main" val="385822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513" y="1616558"/>
            <a:ext cx="1524001" cy="1524001"/>
          </a:xfrm>
          <a:prstGeom prst="rect">
            <a:avLst/>
          </a:prstGeom>
        </p:spPr>
      </p:pic>
      <p:grpSp>
        <p:nvGrpSpPr>
          <p:cNvPr id="3" name="Gruppieren 2">
            <a:extLst>
              <a:ext uri="{FF2B5EF4-FFF2-40B4-BE49-F238E27FC236}">
                <a16:creationId xmlns:a16="http://schemas.microsoft.com/office/drawing/2014/main" id="{37081EC5-BCC7-207E-4D82-2F9F907A75B2}"/>
              </a:ext>
            </a:extLst>
          </p:cNvPr>
          <p:cNvGrpSpPr/>
          <p:nvPr/>
        </p:nvGrpSpPr>
        <p:grpSpPr>
          <a:xfrm>
            <a:off x="1116438" y="3831051"/>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feld 6">
            <a:extLst>
              <a:ext uri="{FF2B5EF4-FFF2-40B4-BE49-F238E27FC236}">
                <a16:creationId xmlns:a16="http://schemas.microsoft.com/office/drawing/2014/main" id="{893D48DF-F91A-8561-B73A-3E2337894A70}"/>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8" name="Textfeld 7">
            <a:extLst>
              <a:ext uri="{FF2B5EF4-FFF2-40B4-BE49-F238E27FC236}">
                <a16:creationId xmlns:a16="http://schemas.microsoft.com/office/drawing/2014/main" id="{DF88FBB9-014C-4A0E-73B4-4AA654459A27}"/>
              </a:ext>
            </a:extLst>
          </p:cNvPr>
          <p:cNvSpPr txBox="1"/>
          <p:nvPr/>
        </p:nvSpPr>
        <p:spPr>
          <a:xfrm>
            <a:off x="2749187" y="4288251"/>
            <a:ext cx="5871210" cy="523220"/>
          </a:xfrm>
          <a:prstGeom prst="rect">
            <a:avLst/>
          </a:prstGeom>
          <a:noFill/>
        </p:spPr>
        <p:txBody>
          <a:bodyPr wrap="square" rtlCol="0">
            <a:spAutoFit/>
          </a:bodyPr>
          <a:lstStyle/>
          <a:p>
            <a:r>
              <a:rPr lang="de-DE" sz="2800" b="1"/>
              <a:t>M</a:t>
            </a:r>
            <a:r>
              <a:rPr lang="de-DE" sz="2800"/>
              <a:t>usical </a:t>
            </a:r>
            <a:r>
              <a:rPr lang="de-DE" sz="2800" b="1"/>
              <a:t>I</a:t>
            </a:r>
            <a:r>
              <a:rPr lang="de-DE" sz="2800"/>
              <a:t>nstrument </a:t>
            </a:r>
            <a:r>
              <a:rPr lang="de-DE" sz="2800" b="1"/>
              <a:t>D</a:t>
            </a:r>
            <a:r>
              <a:rPr lang="de-DE" sz="2800"/>
              <a:t>evice </a:t>
            </a:r>
            <a:r>
              <a:rPr lang="de-DE" sz="2800" b="1"/>
              <a:t>I</a:t>
            </a:r>
            <a:r>
              <a:rPr lang="de-DE" sz="2800"/>
              <a:t>nterface</a:t>
            </a:r>
          </a:p>
        </p:txBody>
      </p:sp>
      <p:pic>
        <p:nvPicPr>
          <p:cNvPr id="10" name="Grafik 9" descr="Häkchen mit einfarbiger Füllung">
            <a:extLst>
              <a:ext uri="{FF2B5EF4-FFF2-40B4-BE49-F238E27FC236}">
                <a16:creationId xmlns:a16="http://schemas.microsoft.com/office/drawing/2014/main" id="{71209ABC-117D-6230-ACB3-288F016E47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1921358"/>
            <a:ext cx="914400" cy="914400"/>
          </a:xfrm>
          <a:prstGeom prst="rect">
            <a:avLst/>
          </a:prstGeom>
        </p:spPr>
      </p:pic>
    </p:spTree>
    <p:extLst>
      <p:ext uri="{BB962C8B-B14F-4D97-AF65-F5344CB8AC3E}">
        <p14:creationId xmlns:p14="http://schemas.microsoft.com/office/powerpoint/2010/main" val="79887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 der Schnittstelle</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384918" y="322710"/>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20CDB852-D486-991D-6078-9BDD46F62A26}"/>
              </a:ext>
            </a:extLst>
          </p:cNvPr>
          <p:cNvGrpSpPr/>
          <p:nvPr/>
        </p:nvGrpSpPr>
        <p:grpSpPr>
          <a:xfrm>
            <a:off x="4045276" y="2733016"/>
            <a:ext cx="1423076" cy="1410391"/>
            <a:chOff x="6766418" y="2667000"/>
            <a:chExt cx="1423076" cy="1410391"/>
          </a:xfrm>
        </p:grpSpPr>
        <p:pic>
          <p:nvPicPr>
            <p:cNvPr id="11" name="Grafik 10" descr="Klaviertasten mit einfarbiger Füllung">
              <a:extLst>
                <a:ext uri="{FF2B5EF4-FFF2-40B4-BE49-F238E27FC236}">
                  <a16:creationId xmlns:a16="http://schemas.microsoft.com/office/drawing/2014/main" id="{EC39A3E4-3595-A310-E803-6D5888480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12" name="Picture 2">
              <a:extLst>
                <a:ext uri="{FF2B5EF4-FFF2-40B4-BE49-F238E27FC236}">
                  <a16:creationId xmlns:a16="http://schemas.microsoft.com/office/drawing/2014/main" id="{AF3C5FF2-908C-87D3-FD84-8CA5B7549C45}"/>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Grafik 12" descr="Schallwelle mit einfarbiger Füllung">
            <a:extLst>
              <a:ext uri="{FF2B5EF4-FFF2-40B4-BE49-F238E27FC236}">
                <a16:creationId xmlns:a16="http://schemas.microsoft.com/office/drawing/2014/main" id="{EA39F371-15F7-1554-885D-F82D5ABBEB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8307" y="2667599"/>
            <a:ext cx="1522800" cy="1522800"/>
          </a:xfrm>
          <a:prstGeom prst="rect">
            <a:avLst/>
          </a:prstGeom>
        </p:spPr>
      </p:pic>
      <p:pic>
        <p:nvPicPr>
          <p:cNvPr id="14" name="Grafik 13" descr="Computer mit einfarbiger Füllung">
            <a:extLst>
              <a:ext uri="{FF2B5EF4-FFF2-40B4-BE49-F238E27FC236}">
                <a16:creationId xmlns:a16="http://schemas.microsoft.com/office/drawing/2014/main" id="{7E3C7BC4-2703-78D7-B5E8-863CBAF133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08462" y="2677412"/>
            <a:ext cx="1524000" cy="1524000"/>
          </a:xfrm>
          <a:prstGeom prst="rect">
            <a:avLst/>
          </a:prstGeom>
        </p:spPr>
      </p:pic>
      <p:pic>
        <p:nvPicPr>
          <p:cNvPr id="15" name="Grafik 14" descr="Pfeil nach rechts mit einfarbiger Füllung">
            <a:extLst>
              <a:ext uri="{FF2B5EF4-FFF2-40B4-BE49-F238E27FC236}">
                <a16:creationId xmlns:a16="http://schemas.microsoft.com/office/drawing/2014/main" id="{7C20F452-AC75-995C-D2FA-196D4C15D9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46061" y="2981012"/>
            <a:ext cx="914400" cy="914400"/>
          </a:xfrm>
          <a:prstGeom prst="rect">
            <a:avLst/>
          </a:prstGeom>
        </p:spPr>
      </p:pic>
      <p:pic>
        <p:nvPicPr>
          <p:cNvPr id="16" name="Grafik 15" descr="Pfeil nach rechts mit einfarbiger Füllung">
            <a:extLst>
              <a:ext uri="{FF2B5EF4-FFF2-40B4-BE49-F238E27FC236}">
                <a16:creationId xmlns:a16="http://schemas.microsoft.com/office/drawing/2014/main" id="{46A79AC9-92A0-5441-F7FD-35616C0E78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9108" y="2981012"/>
            <a:ext cx="914400" cy="914400"/>
          </a:xfrm>
          <a:prstGeom prst="rect">
            <a:avLst/>
          </a:prstGeom>
        </p:spPr>
      </p:pic>
      <p:pic>
        <p:nvPicPr>
          <p:cNvPr id="17" name="Grafik 16" descr="Pfeil nach rechts mit einfarbiger Füllung">
            <a:extLst>
              <a:ext uri="{FF2B5EF4-FFF2-40B4-BE49-F238E27FC236}">
                <a16:creationId xmlns:a16="http://schemas.microsoft.com/office/drawing/2014/main" id="{4088DA09-B08E-08EB-D17B-813EC9E41C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3168" y="2971799"/>
            <a:ext cx="914400" cy="914400"/>
          </a:xfrm>
          <a:prstGeom prst="rect">
            <a:avLst/>
          </a:prstGeom>
        </p:spPr>
      </p:pic>
      <p:pic>
        <p:nvPicPr>
          <p:cNvPr id="18" name="Picture 2">
            <a:extLst>
              <a:ext uri="{FF2B5EF4-FFF2-40B4-BE49-F238E27FC236}">
                <a16:creationId xmlns:a16="http://schemas.microsoft.com/office/drawing/2014/main" id="{F8326D62-133A-DCC8-2BCC-BA11CDFFAD5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4794" y="3103245"/>
            <a:ext cx="1357087" cy="65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2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1065975" y="3844665"/>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rafik 4" descr="Recherche mit einfarbiger Füllung">
            <a:extLst>
              <a:ext uri="{FF2B5EF4-FFF2-40B4-BE49-F238E27FC236}">
                <a16:creationId xmlns:a16="http://schemas.microsoft.com/office/drawing/2014/main" id="{C79732EA-7F4D-2495-BEDE-9734FF3F45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5513" y="1616558"/>
            <a:ext cx="1524001" cy="1524001"/>
          </a:xfrm>
          <a:prstGeom prst="rect">
            <a:avLst/>
          </a:prstGeom>
        </p:spPr>
      </p:pic>
      <p:sp>
        <p:nvSpPr>
          <p:cNvPr id="7" name="Textfeld 6">
            <a:extLst>
              <a:ext uri="{FF2B5EF4-FFF2-40B4-BE49-F238E27FC236}">
                <a16:creationId xmlns:a16="http://schemas.microsoft.com/office/drawing/2014/main" id="{C7255C11-C211-9AB6-300B-E1BC9EC148CF}"/>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8" name="Textfeld 7">
            <a:extLst>
              <a:ext uri="{FF2B5EF4-FFF2-40B4-BE49-F238E27FC236}">
                <a16:creationId xmlns:a16="http://schemas.microsoft.com/office/drawing/2014/main" id="{1AF05501-FD7D-41C8-C616-32CAA6F497F8}"/>
              </a:ext>
            </a:extLst>
          </p:cNvPr>
          <p:cNvSpPr txBox="1"/>
          <p:nvPr/>
        </p:nvSpPr>
        <p:spPr>
          <a:xfrm>
            <a:off x="2749187" y="4288251"/>
            <a:ext cx="5871210" cy="523220"/>
          </a:xfrm>
          <a:prstGeom prst="rect">
            <a:avLst/>
          </a:prstGeom>
          <a:noFill/>
        </p:spPr>
        <p:txBody>
          <a:bodyPr wrap="square" rtlCol="0">
            <a:spAutoFit/>
          </a:bodyPr>
          <a:lstStyle/>
          <a:p>
            <a:r>
              <a:rPr lang="de-DE" sz="2800" b="1" dirty="0"/>
              <a:t>M</a:t>
            </a:r>
            <a:r>
              <a:rPr lang="de-DE" sz="2800" dirty="0"/>
              <a:t>usical </a:t>
            </a:r>
            <a:r>
              <a:rPr lang="de-DE" sz="2800" b="1" dirty="0"/>
              <a:t>I</a:t>
            </a:r>
            <a:r>
              <a:rPr lang="de-DE" sz="2800" dirty="0"/>
              <a:t>nstrument </a:t>
            </a:r>
            <a:r>
              <a:rPr lang="de-DE" sz="2800" b="1" dirty="0"/>
              <a:t>D</a:t>
            </a:r>
            <a:r>
              <a:rPr lang="de-DE" sz="2800" dirty="0"/>
              <a:t>evice </a:t>
            </a:r>
            <a:r>
              <a:rPr lang="de-DE" sz="2800" b="1" dirty="0"/>
              <a:t>I</a:t>
            </a:r>
            <a:r>
              <a:rPr lang="de-DE" sz="2800" dirty="0"/>
              <a:t>nterface</a:t>
            </a:r>
          </a:p>
        </p:txBody>
      </p:sp>
      <p:pic>
        <p:nvPicPr>
          <p:cNvPr id="10" name="Grafik 9" descr="Häkchen mit einfarbiger Füllung">
            <a:extLst>
              <a:ext uri="{FF2B5EF4-FFF2-40B4-BE49-F238E27FC236}">
                <a16:creationId xmlns:a16="http://schemas.microsoft.com/office/drawing/2014/main" id="{0104E625-DA07-7AA2-E26B-6656612DD5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1921358"/>
            <a:ext cx="914400" cy="914400"/>
          </a:xfrm>
          <a:prstGeom prst="rect">
            <a:avLst/>
          </a:prstGeom>
        </p:spPr>
      </p:pic>
      <p:pic>
        <p:nvPicPr>
          <p:cNvPr id="11" name="Grafik 10" descr="Häkchen mit einfarbiger Füllung">
            <a:extLst>
              <a:ext uri="{FF2B5EF4-FFF2-40B4-BE49-F238E27FC236}">
                <a16:creationId xmlns:a16="http://schemas.microsoft.com/office/drawing/2014/main" id="{49870F6D-B9C5-595B-5C53-1A4016D9D6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30717" y="4092661"/>
            <a:ext cx="914400" cy="914400"/>
          </a:xfrm>
          <a:prstGeom prst="rect">
            <a:avLst/>
          </a:prstGeom>
        </p:spPr>
      </p:pic>
    </p:spTree>
    <p:extLst>
      <p:ext uri="{BB962C8B-B14F-4D97-AF65-F5344CB8AC3E}">
        <p14:creationId xmlns:p14="http://schemas.microsoft.com/office/powerpoint/2010/main" val="251358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2817368" y="2806588"/>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rafik 4" descr="Recherche mit einfarbiger Füllung">
            <a:extLst>
              <a:ext uri="{FF2B5EF4-FFF2-40B4-BE49-F238E27FC236}">
                <a16:creationId xmlns:a16="http://schemas.microsoft.com/office/drawing/2014/main" id="{C79732EA-7F4D-2495-BEDE-9734FF3F45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1444" y="2806588"/>
            <a:ext cx="1524001" cy="1524001"/>
          </a:xfrm>
          <a:prstGeom prst="rect">
            <a:avLst/>
          </a:prstGeom>
        </p:spPr>
      </p:pic>
      <p:pic>
        <p:nvPicPr>
          <p:cNvPr id="11" name="Grafik 10" descr="Ein Bild, das Elektronik, Festplatte enthält.&#10;&#10;Automatisch generierte Beschreibung">
            <a:extLst>
              <a:ext uri="{FF2B5EF4-FFF2-40B4-BE49-F238E27FC236}">
                <a16:creationId xmlns:a16="http://schemas.microsoft.com/office/drawing/2014/main" id="{0DA6406C-FFD8-483F-0A1D-111FE3624911}"/>
              </a:ext>
            </a:extLst>
          </p:cNvPr>
          <p:cNvPicPr>
            <a:picLocks noChangeAspect="1"/>
          </p:cNvPicPr>
          <p:nvPr/>
        </p:nvPicPr>
        <p:blipFill rotWithShape="1">
          <a:blip r:embed="rId8">
            <a:extLst>
              <a:ext uri="{28A0092B-C50C-407E-A947-70E740481C1C}">
                <a14:useLocalDpi xmlns:a14="http://schemas.microsoft.com/office/drawing/2010/main" val="0"/>
              </a:ext>
            </a:extLst>
          </a:blip>
          <a:srcRect t="19675" b="20317"/>
          <a:stretch/>
        </p:blipFill>
        <p:spPr>
          <a:xfrm>
            <a:off x="1466787" y="2545814"/>
            <a:ext cx="3916680" cy="2350347"/>
          </a:xfrm>
          <a:prstGeom prst="rect">
            <a:avLst/>
          </a:prstGeom>
        </p:spPr>
      </p:pic>
      <p:pic>
        <p:nvPicPr>
          <p:cNvPr id="13" name="Grafik 12" descr="Ein Bild, das Behälter, Kamera, Zubehör enthält.&#10;&#10;Automatisch generierte Beschreibung">
            <a:extLst>
              <a:ext uri="{FF2B5EF4-FFF2-40B4-BE49-F238E27FC236}">
                <a16:creationId xmlns:a16="http://schemas.microsoft.com/office/drawing/2014/main" id="{ED3D1935-3CB5-6A2D-9024-CCC86B1130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286947"/>
            <a:ext cx="4194094" cy="2465447"/>
          </a:xfrm>
          <a:prstGeom prst="rect">
            <a:avLst/>
          </a:prstGeom>
        </p:spPr>
      </p:pic>
    </p:spTree>
    <p:extLst>
      <p:ext uri="{BB962C8B-B14F-4D97-AF65-F5344CB8AC3E}">
        <p14:creationId xmlns:p14="http://schemas.microsoft.com/office/powerpoint/2010/main" val="185537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a:xfrm>
            <a:off x="1741081" y="1120298"/>
            <a:ext cx="8709838" cy="1325563"/>
          </a:xfrm>
        </p:spPr>
        <p:txBody>
          <a:bodyPr/>
          <a:lstStyle/>
          <a:p>
            <a:r>
              <a:rPr lang="de-DE" dirty="0"/>
              <a:t>Vielen Dank für Ihre Aufmerksamkeit!</a:t>
            </a:r>
          </a:p>
        </p:txBody>
      </p:sp>
      <p:pic>
        <p:nvPicPr>
          <p:cNvPr id="4" name="Grafik 3" descr="Ein Bild, das Logo enthält.&#10;&#10;Automatisch generierte Beschreibung">
            <a:extLst>
              <a:ext uri="{FF2B5EF4-FFF2-40B4-BE49-F238E27FC236}">
                <a16:creationId xmlns:a16="http://schemas.microsoft.com/office/drawing/2014/main" id="{9DE5B4E9-F339-A40D-9F7C-9304408B1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406" y="2410359"/>
            <a:ext cx="4538002" cy="2269001"/>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CCCF4E61-D5A2-02E0-C113-C1F988AB9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408" y="2585452"/>
            <a:ext cx="4310168" cy="1918813"/>
          </a:xfrm>
          <a:prstGeom prst="rect">
            <a:avLst/>
          </a:prstGeom>
        </p:spPr>
      </p:pic>
    </p:spTree>
    <p:extLst>
      <p:ext uri="{BB962C8B-B14F-4D97-AF65-F5344CB8AC3E}">
        <p14:creationId xmlns:p14="http://schemas.microsoft.com/office/powerpoint/2010/main" val="37419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382F314D-67B3-78A7-19E4-BCED7EF736D9}"/>
              </a:ext>
            </a:extLst>
          </p:cNvPr>
          <p:cNvSpPr>
            <a:spLocks noGrp="1"/>
          </p:cNvSpPr>
          <p:nvPr>
            <p:ph type="title"/>
          </p:nvPr>
        </p:nvSpPr>
        <p:spPr>
          <a:xfrm>
            <a:off x="838200" y="365125"/>
            <a:ext cx="10515600" cy="1325563"/>
          </a:xfrm>
        </p:spPr>
        <p:txBody>
          <a:bodyPr/>
          <a:lstStyle/>
          <a:p>
            <a:pPr algn="ctr"/>
            <a:r>
              <a:rPr lang="en-GB" dirty="0"/>
              <a:t>Das Team</a:t>
            </a:r>
            <a:endParaRPr lang="de-DE" dirty="0"/>
          </a:p>
        </p:txBody>
      </p:sp>
      <p:pic>
        <p:nvPicPr>
          <p:cNvPr id="9" name="Inhaltsplatzhalter 15">
            <a:extLst>
              <a:ext uri="{FF2B5EF4-FFF2-40B4-BE49-F238E27FC236}">
                <a16:creationId xmlns:a16="http://schemas.microsoft.com/office/drawing/2014/main" id="{0E0DDBD3-4D6C-EACD-15FD-6CA604F72694}"/>
              </a:ext>
            </a:extLst>
          </p:cNvPr>
          <p:cNvPicPr>
            <a:picLocks noGrp="1" noChangeAspect="1"/>
          </p:cNvPicPr>
          <p:nvPr>
            <p:ph idx="1"/>
          </p:nvPr>
        </p:nvPicPr>
        <p:blipFill rotWithShape="1">
          <a:blip r:embed="rId3"/>
          <a:srcRect t="3454" b="3142"/>
          <a:stretch/>
        </p:blipFill>
        <p:spPr>
          <a:xfrm>
            <a:off x="4460751" y="1802606"/>
            <a:ext cx="3270498" cy="3252786"/>
          </a:xfrm>
          <a:prstGeom prst="roundRect">
            <a:avLst>
              <a:gd name="adj" fmla="val 8594"/>
            </a:avLst>
          </a:prstGeom>
          <a:solidFill>
            <a:srgbClr val="FFFFFF">
              <a:shade val="85000"/>
            </a:srgbClr>
          </a:solidFill>
          <a:ln>
            <a:noFill/>
          </a:ln>
          <a:effectLst/>
        </p:spPr>
      </p:pic>
      <p:pic>
        <p:nvPicPr>
          <p:cNvPr id="10" name="Grafik 9" descr="Ein Bild, das Person, Mann, Anzug, Schlips enthält.&#10;&#10;Automatisch generierte Beschreibung">
            <a:extLst>
              <a:ext uri="{FF2B5EF4-FFF2-40B4-BE49-F238E27FC236}">
                <a16:creationId xmlns:a16="http://schemas.microsoft.com/office/drawing/2014/main" id="{F1354324-24E4-6DA6-76D6-FAB39A00C0B7}"/>
              </a:ext>
            </a:extLst>
          </p:cNvPr>
          <p:cNvPicPr>
            <a:picLocks noChangeAspect="1"/>
          </p:cNvPicPr>
          <p:nvPr/>
        </p:nvPicPr>
        <p:blipFill rotWithShape="1">
          <a:blip r:embed="rId4">
            <a:extLst>
              <a:ext uri="{28A0092B-C50C-407E-A947-70E740481C1C}">
                <a14:useLocalDpi xmlns:a14="http://schemas.microsoft.com/office/drawing/2010/main" val="0"/>
              </a:ext>
            </a:extLst>
          </a:blip>
          <a:srcRect t="11915" b="21105"/>
          <a:stretch/>
        </p:blipFill>
        <p:spPr>
          <a:xfrm>
            <a:off x="964538" y="1802605"/>
            <a:ext cx="3240000" cy="3252788"/>
          </a:xfrm>
          <a:prstGeom prst="roundRect">
            <a:avLst>
              <a:gd name="adj" fmla="val 8594"/>
            </a:avLst>
          </a:prstGeom>
          <a:solidFill>
            <a:srgbClr val="FFFFFF">
              <a:shade val="85000"/>
            </a:srgbClr>
          </a:solidFill>
          <a:ln>
            <a:noFill/>
          </a:ln>
          <a:effectLst/>
        </p:spPr>
      </p:pic>
      <p:pic>
        <p:nvPicPr>
          <p:cNvPr id="11" name="Grafik 10" descr="Ein Bild, das Person, Mann, Schlips, Anzug enthält.&#10;&#10;Automatisch generierte Beschreibung">
            <a:extLst>
              <a:ext uri="{FF2B5EF4-FFF2-40B4-BE49-F238E27FC236}">
                <a16:creationId xmlns:a16="http://schemas.microsoft.com/office/drawing/2014/main" id="{86B67127-EAA0-865E-6792-5585DD7EC6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
                    </a14:imgEffect>
                  </a14:imgLayer>
                </a14:imgProps>
              </a:ext>
              <a:ext uri="{28A0092B-C50C-407E-A947-70E740481C1C}">
                <a14:useLocalDpi xmlns:a14="http://schemas.microsoft.com/office/drawing/2010/main" val="0"/>
              </a:ext>
            </a:extLst>
          </a:blip>
          <a:srcRect l="89" t="6193" r="-89" b="23173"/>
          <a:stretch/>
        </p:blipFill>
        <p:spPr>
          <a:xfrm>
            <a:off x="7987461" y="1802605"/>
            <a:ext cx="3242898" cy="3252787"/>
          </a:xfrm>
          <a:prstGeom prst="roundRect">
            <a:avLst>
              <a:gd name="adj" fmla="val 8594"/>
            </a:avLst>
          </a:prstGeom>
          <a:solidFill>
            <a:srgbClr val="FFFFFF">
              <a:shade val="85000"/>
            </a:srgbClr>
          </a:solidFill>
          <a:ln>
            <a:noFill/>
          </a:ln>
          <a:effectLst/>
        </p:spPr>
      </p:pic>
      <p:sp>
        <p:nvSpPr>
          <p:cNvPr id="12" name="Textfeld 11">
            <a:extLst>
              <a:ext uri="{FF2B5EF4-FFF2-40B4-BE49-F238E27FC236}">
                <a16:creationId xmlns:a16="http://schemas.microsoft.com/office/drawing/2014/main" id="{45AB4321-9FD8-1067-D166-C0C5A01FAE36}"/>
              </a:ext>
            </a:extLst>
          </p:cNvPr>
          <p:cNvSpPr txBox="1"/>
          <p:nvPr/>
        </p:nvSpPr>
        <p:spPr>
          <a:xfrm>
            <a:off x="964538" y="5111646"/>
            <a:ext cx="3240000" cy="461665"/>
          </a:xfrm>
          <a:prstGeom prst="rect">
            <a:avLst/>
          </a:prstGeom>
          <a:noFill/>
        </p:spPr>
        <p:txBody>
          <a:bodyPr wrap="square" rtlCol="0">
            <a:spAutoFit/>
          </a:bodyPr>
          <a:lstStyle/>
          <a:p>
            <a:pPr algn="ctr"/>
            <a:r>
              <a:rPr lang="de-DE" sz="2400" dirty="0"/>
              <a:t>Daniel Bräumann</a:t>
            </a:r>
          </a:p>
        </p:txBody>
      </p:sp>
      <p:sp>
        <p:nvSpPr>
          <p:cNvPr id="13" name="Textfeld 12">
            <a:extLst>
              <a:ext uri="{FF2B5EF4-FFF2-40B4-BE49-F238E27FC236}">
                <a16:creationId xmlns:a16="http://schemas.microsoft.com/office/drawing/2014/main" id="{B440A75B-AC08-CE76-B242-D14D586BEBCD}"/>
              </a:ext>
            </a:extLst>
          </p:cNvPr>
          <p:cNvSpPr txBox="1"/>
          <p:nvPr/>
        </p:nvSpPr>
        <p:spPr>
          <a:xfrm>
            <a:off x="4460751" y="5111646"/>
            <a:ext cx="3240000" cy="461665"/>
          </a:xfrm>
          <a:prstGeom prst="rect">
            <a:avLst/>
          </a:prstGeom>
          <a:noFill/>
        </p:spPr>
        <p:txBody>
          <a:bodyPr wrap="square" rtlCol="0">
            <a:spAutoFit/>
          </a:bodyPr>
          <a:lstStyle/>
          <a:p>
            <a:pPr algn="ctr"/>
            <a:r>
              <a:rPr lang="de-DE" sz="2400" dirty="0"/>
              <a:t>Simon Grundner</a:t>
            </a:r>
          </a:p>
        </p:txBody>
      </p:sp>
      <p:sp>
        <p:nvSpPr>
          <p:cNvPr id="14" name="Textfeld 13">
            <a:extLst>
              <a:ext uri="{FF2B5EF4-FFF2-40B4-BE49-F238E27FC236}">
                <a16:creationId xmlns:a16="http://schemas.microsoft.com/office/drawing/2014/main" id="{41A5BAFC-161E-E781-81B8-7C84F1BEB7D6}"/>
              </a:ext>
            </a:extLst>
          </p:cNvPr>
          <p:cNvSpPr txBox="1"/>
          <p:nvPr/>
        </p:nvSpPr>
        <p:spPr>
          <a:xfrm>
            <a:off x="7956964" y="5116217"/>
            <a:ext cx="3240000" cy="461665"/>
          </a:xfrm>
          <a:prstGeom prst="rect">
            <a:avLst/>
          </a:prstGeom>
          <a:noFill/>
        </p:spPr>
        <p:txBody>
          <a:bodyPr wrap="square" rtlCol="0">
            <a:spAutoFit/>
          </a:bodyPr>
          <a:lstStyle/>
          <a:p>
            <a:pPr algn="ctr"/>
            <a:r>
              <a:rPr lang="de-DE" sz="2400" dirty="0"/>
              <a:t>Laurenz Hölzl</a:t>
            </a:r>
          </a:p>
        </p:txBody>
      </p:sp>
      <p:sp>
        <p:nvSpPr>
          <p:cNvPr id="2" name="Inhaltsplatzhalter 2">
            <a:extLst>
              <a:ext uri="{FF2B5EF4-FFF2-40B4-BE49-F238E27FC236}">
                <a16:creationId xmlns:a16="http://schemas.microsoft.com/office/drawing/2014/main" id="{5A41CCDA-F822-EF84-3C91-7D5A58A6D1AE}"/>
              </a:ext>
            </a:extLst>
          </p:cNvPr>
          <p:cNvSpPr txBox="1">
            <a:spLocks/>
          </p:cNvSpPr>
          <p:nvPr/>
        </p:nvSpPr>
        <p:spPr>
          <a:xfrm>
            <a:off x="2247399" y="5878111"/>
            <a:ext cx="7666703" cy="541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Projektbetreuer: Prof. Dipl. –Ing. Siegbert Schrempf</a:t>
            </a:r>
          </a:p>
        </p:txBody>
      </p:sp>
    </p:spTree>
    <p:extLst>
      <p:ext uri="{BB962C8B-B14F-4D97-AF65-F5344CB8AC3E}">
        <p14:creationId xmlns:p14="http://schemas.microsoft.com/office/powerpoint/2010/main" val="245685720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14E2E-7764-41C9-51B7-16C46417DBDB}"/>
              </a:ext>
            </a:extLst>
          </p:cNvPr>
          <p:cNvSpPr>
            <a:spLocks noGrp="1"/>
          </p:cNvSpPr>
          <p:nvPr>
            <p:ph type="title"/>
          </p:nvPr>
        </p:nvSpPr>
        <p:spPr/>
        <p:txBody>
          <a:bodyPr/>
          <a:lstStyle/>
          <a:p>
            <a:pPr algn="ctr"/>
            <a:r>
              <a:rPr lang="de-DE" dirty="0"/>
              <a:t>Moderne Musik Produktion</a:t>
            </a:r>
          </a:p>
        </p:txBody>
      </p:sp>
      <p:pic>
        <p:nvPicPr>
          <p:cNvPr id="39" name="Grafik 38">
            <a:extLst>
              <a:ext uri="{FF2B5EF4-FFF2-40B4-BE49-F238E27FC236}">
                <a16:creationId xmlns:a16="http://schemas.microsoft.com/office/drawing/2014/main" id="{E568836C-E1AD-DDB6-12CB-C524E19D9AC3}"/>
              </a:ext>
            </a:extLst>
          </p:cNvPr>
          <p:cNvPicPr>
            <a:picLocks noChangeAspect="1"/>
          </p:cNvPicPr>
          <p:nvPr/>
        </p:nvPicPr>
        <p:blipFill>
          <a:blip r:embed="rId3"/>
          <a:stretch>
            <a:fillRect/>
          </a:stretch>
        </p:blipFill>
        <p:spPr>
          <a:xfrm>
            <a:off x="5144453" y="1689100"/>
            <a:ext cx="5901759" cy="37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Grafik 56" descr="Ein Bild, das Text, Musik, Klavier, Synthesizer enthält.&#10;&#10;Automatisch generierte Beschreibung">
            <a:extLst>
              <a:ext uri="{FF2B5EF4-FFF2-40B4-BE49-F238E27FC236}">
                <a16:creationId xmlns:a16="http://schemas.microsoft.com/office/drawing/2014/main" id="{1338EEDD-2433-5805-EF4A-954207507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6345" y="2670344"/>
            <a:ext cx="4200738" cy="25675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41" name="Gerade Verbindung mit Pfeil 40">
            <a:extLst>
              <a:ext uri="{FF2B5EF4-FFF2-40B4-BE49-F238E27FC236}">
                <a16:creationId xmlns:a16="http://schemas.microsoft.com/office/drawing/2014/main" id="{0E756930-B947-432E-C015-51009DEFF4BD}"/>
              </a:ext>
            </a:extLst>
          </p:cNvPr>
          <p:cNvCxnSpPr>
            <a:cxnSpLocks/>
          </p:cNvCxnSpPr>
          <p:nvPr/>
        </p:nvCxnSpPr>
        <p:spPr>
          <a:xfrm>
            <a:off x="2282613" y="2682240"/>
            <a:ext cx="4682067" cy="129540"/>
          </a:xfrm>
          <a:prstGeom prst="straightConnector1">
            <a:avLst/>
          </a:prstGeom>
          <a:ln w="76200" cap="rnd">
            <a:solidFill>
              <a:srgbClr val="8292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8528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14E2E-7764-41C9-51B7-16C46417DBDB}"/>
              </a:ext>
            </a:extLst>
          </p:cNvPr>
          <p:cNvSpPr>
            <a:spLocks noGrp="1"/>
          </p:cNvSpPr>
          <p:nvPr>
            <p:ph type="title"/>
          </p:nvPr>
        </p:nvSpPr>
        <p:spPr/>
        <p:txBody>
          <a:bodyPr/>
          <a:lstStyle/>
          <a:p>
            <a:pPr algn="ctr"/>
            <a:r>
              <a:rPr lang="de-DE" dirty="0"/>
              <a:t>Ausgangssituation</a:t>
            </a:r>
          </a:p>
        </p:txBody>
      </p:sp>
      <p:pic>
        <p:nvPicPr>
          <p:cNvPr id="39" name="Grafik 38">
            <a:extLst>
              <a:ext uri="{FF2B5EF4-FFF2-40B4-BE49-F238E27FC236}">
                <a16:creationId xmlns:a16="http://schemas.microsoft.com/office/drawing/2014/main" id="{E568836C-E1AD-DDB6-12CB-C524E19D9AC3}"/>
              </a:ext>
            </a:extLst>
          </p:cNvPr>
          <p:cNvPicPr>
            <a:picLocks noChangeAspect="1"/>
          </p:cNvPicPr>
          <p:nvPr/>
        </p:nvPicPr>
        <p:blipFill>
          <a:blip r:embed="rId3"/>
          <a:stretch>
            <a:fillRect/>
          </a:stretch>
        </p:blipFill>
        <p:spPr>
          <a:xfrm>
            <a:off x="5144453" y="1689100"/>
            <a:ext cx="5901759" cy="37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rafik 2" descr="Ein Bild, das Musik, Schwarz, Gitarre, Baumaterial enthält.&#10;&#10;Automatisch generierte Beschreibung">
            <a:extLst>
              <a:ext uri="{FF2B5EF4-FFF2-40B4-BE49-F238E27FC236}">
                <a16:creationId xmlns:a16="http://schemas.microsoft.com/office/drawing/2014/main" id="{2876EAC1-092D-1221-F8FF-AFEEC1A6C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6" y="2189685"/>
            <a:ext cx="3976293" cy="2704434"/>
          </a:xfrm>
          <a:prstGeom prst="rect">
            <a:avLst/>
          </a:prstGeom>
        </p:spPr>
      </p:pic>
      <p:cxnSp>
        <p:nvCxnSpPr>
          <p:cNvPr id="41" name="Gerade Verbindung mit Pfeil 40">
            <a:extLst>
              <a:ext uri="{FF2B5EF4-FFF2-40B4-BE49-F238E27FC236}">
                <a16:creationId xmlns:a16="http://schemas.microsoft.com/office/drawing/2014/main" id="{0E756930-B947-432E-C015-51009DEFF4BD}"/>
              </a:ext>
            </a:extLst>
          </p:cNvPr>
          <p:cNvCxnSpPr>
            <a:cxnSpLocks/>
          </p:cNvCxnSpPr>
          <p:nvPr/>
        </p:nvCxnSpPr>
        <p:spPr>
          <a:xfrm flipV="1">
            <a:off x="4890347" y="2811780"/>
            <a:ext cx="2074333" cy="541020"/>
          </a:xfrm>
          <a:prstGeom prst="straightConnector1">
            <a:avLst/>
          </a:prstGeom>
          <a:ln w="76200" cap="rnd">
            <a:solidFill>
              <a:srgbClr val="8292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54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Ausgangssituation</a:t>
            </a:r>
          </a:p>
        </p:txBody>
      </p:sp>
      <p:pic>
        <p:nvPicPr>
          <p:cNvPr id="11" name="Grafik 10" descr="Fragezeichen mit einfarbiger Füllung">
            <a:extLst>
              <a:ext uri="{FF2B5EF4-FFF2-40B4-BE49-F238E27FC236}">
                <a16:creationId xmlns:a16="http://schemas.microsoft.com/office/drawing/2014/main" id="{97278FA3-E3AA-6595-EFBC-0DC0E1317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5400" y="2971800"/>
            <a:ext cx="914400" cy="914400"/>
          </a:xfrm>
          <a:prstGeom prst="rect">
            <a:avLst/>
          </a:prstGeom>
        </p:spPr>
      </p:pic>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9800" y="2667000"/>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2903" y="3068521"/>
            <a:ext cx="1789228" cy="1789228"/>
          </a:xfrm>
          <a:prstGeom prst="rect">
            <a:avLst/>
          </a:prstGeom>
        </p:spPr>
      </p:pic>
      <p:pic>
        <p:nvPicPr>
          <p:cNvPr id="6" name="Grafik 5" descr="Disk Jockey männlich Silhouette">
            <a:extLst>
              <a:ext uri="{FF2B5EF4-FFF2-40B4-BE49-F238E27FC236}">
                <a16:creationId xmlns:a16="http://schemas.microsoft.com/office/drawing/2014/main" id="{F82DE6AD-A5AE-CFFB-59E8-DA942B49A0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6125" y="2276474"/>
            <a:ext cx="1819275" cy="1819275"/>
          </a:xfrm>
          <a:prstGeom prst="rect">
            <a:avLst/>
          </a:prstGeom>
        </p:spPr>
      </p:pic>
      <p:grpSp>
        <p:nvGrpSpPr>
          <p:cNvPr id="5" name="Gruppieren 4">
            <a:extLst>
              <a:ext uri="{FF2B5EF4-FFF2-40B4-BE49-F238E27FC236}">
                <a16:creationId xmlns:a16="http://schemas.microsoft.com/office/drawing/2014/main" id="{2A65E11E-50A7-6724-4C97-6DEEE7073F15}"/>
              </a:ext>
            </a:extLst>
          </p:cNvPr>
          <p:cNvGrpSpPr/>
          <p:nvPr/>
        </p:nvGrpSpPr>
        <p:grpSpPr>
          <a:xfrm>
            <a:off x="3212131" y="2138362"/>
            <a:ext cx="4411772" cy="2581275"/>
            <a:chOff x="3311306" y="2261451"/>
            <a:chExt cx="4411772" cy="2581275"/>
          </a:xfrm>
          <a:solidFill>
            <a:schemeClr val="tx1"/>
          </a:solidFill>
        </p:grpSpPr>
        <p:pic>
          <p:nvPicPr>
            <p:cNvPr id="10" name="Inhaltsplatzhalter 4" descr="Notenschrift mit einfarbiger Füllung">
              <a:extLst>
                <a:ext uri="{FF2B5EF4-FFF2-40B4-BE49-F238E27FC236}">
                  <a16:creationId xmlns:a16="http://schemas.microsoft.com/office/drawing/2014/main" id="{A7493C3C-E789-4323-4841-1AA31251D3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11306" y="2261451"/>
              <a:ext cx="2305050" cy="2305050"/>
            </a:xfrm>
            <a:prstGeom prst="rect">
              <a:avLst/>
            </a:prstGeom>
          </p:spPr>
        </p:pic>
        <p:pic>
          <p:nvPicPr>
            <p:cNvPr id="4" name="Inhaltsplatzhalter 4" descr="Notenschrift mit einfarbiger Füllung">
              <a:extLst>
                <a:ext uri="{FF2B5EF4-FFF2-40B4-BE49-F238E27FC236}">
                  <a16:creationId xmlns:a16="http://schemas.microsoft.com/office/drawing/2014/main" id="{7A6657B4-701C-30AD-9686-FF3B8CFE11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418028" y="2537676"/>
              <a:ext cx="2305050" cy="2305050"/>
            </a:xfrm>
            <a:prstGeom prst="rect">
              <a:avLst/>
            </a:prstGeom>
          </p:spPr>
        </p:pic>
      </p:grpSp>
    </p:spTree>
    <p:extLst>
      <p:ext uri="{BB962C8B-B14F-4D97-AF65-F5344CB8AC3E}">
        <p14:creationId xmlns:p14="http://schemas.microsoft.com/office/powerpoint/2010/main" val="260532026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0 L 0.11419 0 " pathEditMode="relative" rAng="0" ptsTypes="AA">
                                      <p:cBhvr>
                                        <p:cTn id="6" dur="2000" fill="hold"/>
                                        <p:tgtEl>
                                          <p:spTgt spid="5"/>
                                        </p:tgtEl>
                                        <p:attrNameLst>
                                          <p:attrName>ppt_x</p:attrName>
                                          <p:attrName>ppt_y</p:attrName>
                                        </p:attrNameLst>
                                      </p:cBhvr>
                                      <p:rCtr x="5703"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Ausgangssituation</a:t>
            </a:r>
          </a:p>
        </p:txBody>
      </p:sp>
      <p:pic>
        <p:nvPicPr>
          <p:cNvPr id="11" name="Grafik 10" descr="Fragezeichen mit einfarbiger Füllung">
            <a:extLst>
              <a:ext uri="{FF2B5EF4-FFF2-40B4-BE49-F238E27FC236}">
                <a16:creationId xmlns:a16="http://schemas.microsoft.com/office/drawing/2014/main" id="{97278FA3-E3AA-6595-EFBC-0DC0E1317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8234" y="2642616"/>
            <a:ext cx="1735532" cy="1735532"/>
          </a:xfrm>
          <a:prstGeom prst="rect">
            <a:avLst/>
          </a:prstGeom>
        </p:spPr>
      </p:pic>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0414" y="2667000"/>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7586" y="2534386"/>
            <a:ext cx="1789228" cy="1789228"/>
          </a:xfrm>
          <a:prstGeom prst="rect">
            <a:avLst/>
          </a:prstGeom>
        </p:spPr>
      </p:pic>
      <p:pic>
        <p:nvPicPr>
          <p:cNvPr id="8" name="Grafik 7" descr="Pfeil nach rechts mit einfarbiger Füllung">
            <a:extLst>
              <a:ext uri="{FF2B5EF4-FFF2-40B4-BE49-F238E27FC236}">
                <a16:creationId xmlns:a16="http://schemas.microsoft.com/office/drawing/2014/main" id="{74630513-CE1E-2127-4D6B-4F0DAD6BEA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85324" y="2971800"/>
            <a:ext cx="914400" cy="914400"/>
          </a:xfrm>
          <a:prstGeom prst="rect">
            <a:avLst/>
          </a:prstGeom>
        </p:spPr>
      </p:pic>
      <p:pic>
        <p:nvPicPr>
          <p:cNvPr id="9" name="Grafik 8" descr="Pfeil nach rechts mit einfarbiger Füllung">
            <a:extLst>
              <a:ext uri="{FF2B5EF4-FFF2-40B4-BE49-F238E27FC236}">
                <a16:creationId xmlns:a16="http://schemas.microsoft.com/office/drawing/2014/main" id="{72C5A309-A17B-53C8-D9F8-2059B7AE69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0108" y="2971800"/>
            <a:ext cx="914400" cy="914400"/>
          </a:xfrm>
          <a:prstGeom prst="rect">
            <a:avLst/>
          </a:prstGeom>
        </p:spPr>
      </p:pic>
    </p:spTree>
    <p:extLst>
      <p:ext uri="{BB962C8B-B14F-4D97-AF65-F5344CB8AC3E}">
        <p14:creationId xmlns:p14="http://schemas.microsoft.com/office/powerpoint/2010/main" val="208555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Idee</a:t>
            </a:r>
          </a:p>
        </p:txBody>
      </p:sp>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9800" y="2657475"/>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344" y="2524861"/>
            <a:ext cx="1789228" cy="1789228"/>
          </a:xfrm>
          <a:prstGeom prst="rect">
            <a:avLst/>
          </a:prstGeom>
        </p:spPr>
      </p:pic>
      <p:pic>
        <p:nvPicPr>
          <p:cNvPr id="8" name="Grafik 7" descr="Pfeil nach rechts mit einfarbiger Füllung">
            <a:extLst>
              <a:ext uri="{FF2B5EF4-FFF2-40B4-BE49-F238E27FC236}">
                <a16:creationId xmlns:a16="http://schemas.microsoft.com/office/drawing/2014/main" id="{74630513-CE1E-2127-4D6B-4F0DAD6BE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9739" y="2971799"/>
            <a:ext cx="914400" cy="914400"/>
          </a:xfrm>
          <a:prstGeom prst="rect">
            <a:avLst/>
          </a:prstGeom>
        </p:spPr>
      </p:pic>
      <p:pic>
        <p:nvPicPr>
          <p:cNvPr id="9" name="Grafik 8" descr="Pfeil nach rechts mit einfarbiger Füllung">
            <a:extLst>
              <a:ext uri="{FF2B5EF4-FFF2-40B4-BE49-F238E27FC236}">
                <a16:creationId xmlns:a16="http://schemas.microsoft.com/office/drawing/2014/main" id="{72C5A309-A17B-53C8-D9F8-2059B7AE6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047" y="2977514"/>
            <a:ext cx="914400" cy="914400"/>
          </a:xfrm>
          <a:prstGeom prst="rect">
            <a:avLst/>
          </a:prstGeom>
        </p:spPr>
      </p:pic>
      <p:pic>
        <p:nvPicPr>
          <p:cNvPr id="6" name="Grafik 5" descr="Ein Bild, das Logo enthält.&#10;&#10;Automatisch generierte Beschreibung">
            <a:extLst>
              <a:ext uri="{FF2B5EF4-FFF2-40B4-BE49-F238E27FC236}">
                <a16:creationId xmlns:a16="http://schemas.microsoft.com/office/drawing/2014/main" id="{FFAE67FF-9EB1-0447-E2E1-C057AFA7C0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23305" y="2492652"/>
            <a:ext cx="3745390" cy="1872695"/>
          </a:xfrm>
          <a:prstGeom prst="rect">
            <a:avLst/>
          </a:prstGeom>
        </p:spPr>
      </p:pic>
    </p:spTree>
    <p:extLst>
      <p:ext uri="{BB962C8B-B14F-4D97-AF65-F5344CB8AC3E}">
        <p14:creationId xmlns:p14="http://schemas.microsoft.com/office/powerpoint/2010/main" val="33237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Konzept</a:t>
            </a:r>
          </a:p>
        </p:txBody>
      </p:sp>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67110" y="2676212"/>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890" y="2524861"/>
            <a:ext cx="1789228" cy="1789228"/>
          </a:xfrm>
          <a:prstGeom prst="rect">
            <a:avLst/>
          </a:prstGeom>
        </p:spPr>
      </p:pic>
      <p:pic>
        <p:nvPicPr>
          <p:cNvPr id="8" name="Grafik 7" descr="Pfeil nach rechts mit einfarbiger Füllung">
            <a:extLst>
              <a:ext uri="{FF2B5EF4-FFF2-40B4-BE49-F238E27FC236}">
                <a16:creationId xmlns:a16="http://schemas.microsoft.com/office/drawing/2014/main" id="{74630513-CE1E-2127-4D6B-4F0DAD6BE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6061" y="2981012"/>
            <a:ext cx="914400" cy="914400"/>
          </a:xfrm>
          <a:prstGeom prst="rect">
            <a:avLst/>
          </a:prstGeom>
        </p:spPr>
      </p:pic>
      <p:pic>
        <p:nvPicPr>
          <p:cNvPr id="9" name="Grafik 8" descr="Pfeil nach rechts mit einfarbiger Füllung">
            <a:extLst>
              <a:ext uri="{FF2B5EF4-FFF2-40B4-BE49-F238E27FC236}">
                <a16:creationId xmlns:a16="http://schemas.microsoft.com/office/drawing/2014/main" id="{72C5A309-A17B-53C8-D9F8-2059B7AE6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9108" y="2981012"/>
            <a:ext cx="914400" cy="914400"/>
          </a:xfrm>
          <a:prstGeom prst="rect">
            <a:avLst/>
          </a:prstGeom>
        </p:spPr>
      </p:pic>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94935" y="2676211"/>
            <a:ext cx="1524001" cy="1524001"/>
          </a:xfrm>
          <a:prstGeom prst="rect">
            <a:avLst/>
          </a:prstGeom>
        </p:spPr>
      </p:pic>
      <p:pic>
        <p:nvPicPr>
          <p:cNvPr id="10" name="Grafik 9" descr="Pfeil nach rechts mit einfarbiger Füllung">
            <a:extLst>
              <a:ext uri="{FF2B5EF4-FFF2-40B4-BE49-F238E27FC236}">
                <a16:creationId xmlns:a16="http://schemas.microsoft.com/office/drawing/2014/main" id="{67717613-1CB9-9AB5-F298-5545C4FC59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3168" y="2971799"/>
            <a:ext cx="914400" cy="914400"/>
          </a:xfrm>
          <a:prstGeom prst="rect">
            <a:avLst/>
          </a:prstGeom>
        </p:spPr>
      </p:pic>
      <p:grpSp>
        <p:nvGrpSpPr>
          <p:cNvPr id="12" name="Gruppieren 11">
            <a:extLst>
              <a:ext uri="{FF2B5EF4-FFF2-40B4-BE49-F238E27FC236}">
                <a16:creationId xmlns:a16="http://schemas.microsoft.com/office/drawing/2014/main" id="{CC8E8E80-908F-4CAC-6962-4671F1F1CDD1}"/>
              </a:ext>
            </a:extLst>
          </p:cNvPr>
          <p:cNvGrpSpPr/>
          <p:nvPr/>
        </p:nvGrpSpPr>
        <p:grpSpPr>
          <a:xfrm>
            <a:off x="6707597" y="2789821"/>
            <a:ext cx="1423076" cy="1429396"/>
            <a:chOff x="6772215" y="2667000"/>
            <a:chExt cx="1423076" cy="1429396"/>
          </a:xfrm>
        </p:grpSpPr>
        <p:pic>
          <p:nvPicPr>
            <p:cNvPr id="6" name="Grafik 5" descr="Klaviertasten mit einfarbiger Füllung">
              <a:extLst>
                <a:ext uri="{FF2B5EF4-FFF2-40B4-BE49-F238E27FC236}">
                  <a16:creationId xmlns:a16="http://schemas.microsoft.com/office/drawing/2014/main" id="{F7FAA9BE-C663-779A-0218-5BFD9724E9C5}"/>
                </a:ext>
              </a:extLst>
            </p:cNvPr>
            <p:cNvPicPr>
              <a:picLocks noChangeAspect="1"/>
            </p:cNvPicPr>
            <p:nvPr/>
          </p:nvPicPr>
          <p:blipFill>
            <a:blip r:embed="rId11">
              <a:lum bright="100000" contrast="8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26553" y="2667000"/>
              <a:ext cx="914400" cy="914400"/>
            </a:xfrm>
            <a:prstGeom prst="rect">
              <a:avLst/>
            </a:prstGeom>
          </p:spPr>
        </p:pic>
        <p:pic>
          <p:nvPicPr>
            <p:cNvPr id="11" name="Picture 2">
              <a:extLst>
                <a:ext uri="{FF2B5EF4-FFF2-40B4-BE49-F238E27FC236}">
                  <a16:creationId xmlns:a16="http://schemas.microsoft.com/office/drawing/2014/main" id="{31CE61C7-69BF-D069-7029-583E0914CA8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72215" y="3448785"/>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548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dirty="0"/>
              <a:t>Realisierung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514" y="1616558"/>
            <a:ext cx="1524001" cy="1524001"/>
          </a:xfrm>
          <a:prstGeom prst="rect">
            <a:avLst/>
          </a:prstGeom>
        </p:spPr>
      </p:pic>
      <p:grpSp>
        <p:nvGrpSpPr>
          <p:cNvPr id="12" name="Gruppieren 11">
            <a:extLst>
              <a:ext uri="{FF2B5EF4-FFF2-40B4-BE49-F238E27FC236}">
                <a16:creationId xmlns:a16="http://schemas.microsoft.com/office/drawing/2014/main" id="{CC8E8E80-908F-4CAC-6962-4671F1F1CDD1}"/>
              </a:ext>
            </a:extLst>
          </p:cNvPr>
          <p:cNvGrpSpPr/>
          <p:nvPr/>
        </p:nvGrpSpPr>
        <p:grpSpPr>
          <a:xfrm>
            <a:off x="1065976" y="3831051"/>
            <a:ext cx="1423076" cy="1410391"/>
            <a:chOff x="6766418" y="2667000"/>
            <a:chExt cx="1423076" cy="1410391"/>
          </a:xfrm>
        </p:grpSpPr>
        <p:pic>
          <p:nvPicPr>
            <p:cNvPr id="6" name="Grafik 5" descr="Klaviertasten mit einfarbiger Füllung">
              <a:extLst>
                <a:ext uri="{FF2B5EF4-FFF2-40B4-BE49-F238E27FC236}">
                  <a16:creationId xmlns:a16="http://schemas.microsoft.com/office/drawing/2014/main" id="{F7FAA9BE-C663-779A-0218-5BFD9724E9C5}"/>
                </a:ext>
              </a:extLst>
            </p:cNvPr>
            <p:cNvPicPr>
              <a:picLocks noChangeAspect="1"/>
            </p:cNvPicPr>
            <p:nvPr/>
          </p:nvPicPr>
          <p:blipFill>
            <a:blip r:embed="rId5">
              <a:lum bright="100000" contrast="1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6553" y="2667000"/>
              <a:ext cx="914400" cy="914400"/>
            </a:xfrm>
            <a:prstGeom prst="rect">
              <a:avLst/>
            </a:prstGeom>
          </p:spPr>
        </p:pic>
        <p:pic>
          <p:nvPicPr>
            <p:cNvPr id="11" name="Picture 2">
              <a:extLst>
                <a:ext uri="{FF2B5EF4-FFF2-40B4-BE49-F238E27FC236}">
                  <a16:creationId xmlns:a16="http://schemas.microsoft.com/office/drawing/2014/main" id="{31CE61C7-69BF-D069-7029-583E0914CA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feld 3">
            <a:extLst>
              <a:ext uri="{FF2B5EF4-FFF2-40B4-BE49-F238E27FC236}">
                <a16:creationId xmlns:a16="http://schemas.microsoft.com/office/drawing/2014/main" id="{8DC303BE-5508-30E9-F024-C11777D53E67}"/>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14" name="Textfeld 13">
            <a:extLst>
              <a:ext uri="{FF2B5EF4-FFF2-40B4-BE49-F238E27FC236}">
                <a16:creationId xmlns:a16="http://schemas.microsoft.com/office/drawing/2014/main" id="{86FE87F8-5D14-08C0-8D81-13DD209202C3}"/>
              </a:ext>
            </a:extLst>
          </p:cNvPr>
          <p:cNvSpPr txBox="1"/>
          <p:nvPr/>
        </p:nvSpPr>
        <p:spPr>
          <a:xfrm>
            <a:off x="2749187" y="4288251"/>
            <a:ext cx="5871210" cy="523220"/>
          </a:xfrm>
          <a:prstGeom prst="rect">
            <a:avLst/>
          </a:prstGeom>
          <a:noFill/>
        </p:spPr>
        <p:txBody>
          <a:bodyPr wrap="square" rtlCol="0">
            <a:spAutoFit/>
          </a:bodyPr>
          <a:lstStyle/>
          <a:p>
            <a:r>
              <a:rPr lang="de-DE" sz="2800" b="1"/>
              <a:t>M</a:t>
            </a:r>
            <a:r>
              <a:rPr lang="de-DE" sz="2800"/>
              <a:t>usical </a:t>
            </a:r>
            <a:r>
              <a:rPr lang="de-DE" sz="2800" b="1"/>
              <a:t>I</a:t>
            </a:r>
            <a:r>
              <a:rPr lang="de-DE" sz="2800"/>
              <a:t>nstrument </a:t>
            </a:r>
            <a:r>
              <a:rPr lang="de-DE" sz="2800" b="1"/>
              <a:t>D</a:t>
            </a:r>
            <a:r>
              <a:rPr lang="de-DE" sz="2800"/>
              <a:t>evice </a:t>
            </a:r>
            <a:r>
              <a:rPr lang="de-DE" sz="2800" b="1"/>
              <a:t>I</a:t>
            </a:r>
            <a:r>
              <a:rPr lang="de-DE" sz="2800"/>
              <a:t>nterface</a:t>
            </a:r>
          </a:p>
        </p:txBody>
      </p:sp>
    </p:spTree>
    <p:extLst>
      <p:ext uri="{BB962C8B-B14F-4D97-AF65-F5344CB8AC3E}">
        <p14:creationId xmlns:p14="http://schemas.microsoft.com/office/powerpoint/2010/main" val="1754351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Violet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51BA9366EB16C469C7FA18199DAE511" ma:contentTypeVersion="14" ma:contentTypeDescription="Ein neues Dokument erstellen." ma:contentTypeScope="" ma:versionID="6ceb941fc6d4df07544494f28a1a6ab3">
  <xsd:schema xmlns:xsd="http://www.w3.org/2001/XMLSchema" xmlns:xs="http://www.w3.org/2001/XMLSchema" xmlns:p="http://schemas.microsoft.com/office/2006/metadata/properties" xmlns:ns3="342e452d-dca6-4b54-b7a8-0a28b4fefae2" xmlns:ns4="282b1358-d575-4422-ae1a-1f7d0a7e5c83" targetNamespace="http://schemas.microsoft.com/office/2006/metadata/properties" ma:root="true" ma:fieldsID="0dd2489e5c9fb20d6bb36db9c38df126" ns3:_="" ns4:_="">
    <xsd:import namespace="342e452d-dca6-4b54-b7a8-0a28b4fefae2"/>
    <xsd:import namespace="282b1358-d575-4422-ae1a-1f7d0a7e5c8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2e452d-dca6-4b54-b7a8-0a28b4fefa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82b1358-d575-4422-ae1a-1f7d0a7e5c83"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42e452d-dca6-4b54-b7a8-0a28b4fefae2" xsi:nil="true"/>
  </documentManagement>
</p:properties>
</file>

<file path=customXml/itemProps1.xml><?xml version="1.0" encoding="utf-8"?>
<ds:datastoreItem xmlns:ds="http://schemas.openxmlformats.org/officeDocument/2006/customXml" ds:itemID="{50160056-8329-4B0A-B5AB-7FFD2BE985A6}">
  <ds:schemaRefs>
    <ds:schemaRef ds:uri="http://schemas.microsoft.com/sharepoint/v3/contenttype/forms"/>
  </ds:schemaRefs>
</ds:datastoreItem>
</file>

<file path=customXml/itemProps2.xml><?xml version="1.0" encoding="utf-8"?>
<ds:datastoreItem xmlns:ds="http://schemas.openxmlformats.org/officeDocument/2006/customXml" ds:itemID="{8EC46139-60A5-4A44-9A93-6E1063D97971}">
  <ds:schemaRefs>
    <ds:schemaRef ds:uri="http://schemas.microsoft.com/office/2006/metadata/contentType"/>
    <ds:schemaRef ds:uri="http://schemas.microsoft.com/office/2006/metadata/properties/metaAttributes"/>
    <ds:schemaRef ds:uri="http://www.w3.org/2000/xmlns/"/>
    <ds:schemaRef ds:uri="http://www.w3.org/2001/XMLSchema"/>
    <ds:schemaRef ds:uri="342e452d-dca6-4b54-b7a8-0a28b4fefae2"/>
    <ds:schemaRef ds:uri="282b1358-d575-4422-ae1a-1f7d0a7e5c8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1D3E17-BFE2-4280-9DE7-B153DCBCFED3}">
  <ds:schemaRefs>
    <ds:schemaRef ds:uri="http://schemas.microsoft.com/office/2006/metadata/properties"/>
    <ds:schemaRef ds:uri="http://www.w3.org/2000/xmlns/"/>
    <ds:schemaRef ds:uri="342e452d-dca6-4b54-b7a8-0a28b4fefae2"/>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537</Words>
  <Application>Microsoft Office PowerPoint</Application>
  <PresentationFormat>Breitbild</PresentationFormat>
  <Paragraphs>91</Paragraphs>
  <Slides>15</Slides>
  <Notes>15</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15</vt:i4>
      </vt:variant>
    </vt:vector>
  </HeadingPairs>
  <TitlesOfParts>
    <vt:vector size="20" baseType="lpstr">
      <vt:lpstr>Arial</vt:lpstr>
      <vt:lpstr>Calibri</vt:lpstr>
      <vt:lpstr>Calibri Light</vt:lpstr>
      <vt:lpstr>Verdana</vt:lpstr>
      <vt:lpstr>Office</vt:lpstr>
      <vt:lpstr>PowerPoint-Präsentation</vt:lpstr>
      <vt:lpstr>Das Team</vt:lpstr>
      <vt:lpstr>Moderne Musik Produktion</vt:lpstr>
      <vt:lpstr>Ausgangssituation</vt:lpstr>
      <vt:lpstr>Ausgangssituation</vt:lpstr>
      <vt:lpstr>Ausgangssituation</vt:lpstr>
      <vt:lpstr>Idee</vt:lpstr>
      <vt:lpstr>Konzept</vt:lpstr>
      <vt:lpstr>Realisierung</vt:lpstr>
      <vt:lpstr>Realisierung der Audio Aufzeichnung</vt:lpstr>
      <vt:lpstr>Realisierung</vt:lpstr>
      <vt:lpstr>Realisierung der Schnittstelle</vt:lpstr>
      <vt:lpstr>Realisierung</vt:lpstr>
      <vt:lpstr>Realisierung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Gitcon</dc:title>
  <dc:creator>Grundner Simon</dc:creator>
  <cp:lastModifiedBy>Grundner Simon</cp:lastModifiedBy>
  <cp:revision>2</cp:revision>
  <dcterms:created xsi:type="dcterms:W3CDTF">2023-03-01T08:00:13Z</dcterms:created>
  <dcterms:modified xsi:type="dcterms:W3CDTF">2023-05-11T15:19:49Z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0x010100251BA9366EB16C469C7FA18199DAE511</vt:lpwstr>
  </property>
</Properties>
</file>